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02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104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3" r:id="rId3"/>
  </p:sldMasterIdLst>
  <p:notesMasterIdLst>
    <p:notesMasterId r:id="rId110"/>
  </p:notesMasterIdLst>
  <p:handoutMasterIdLst>
    <p:handoutMasterId r:id="rId111"/>
  </p:handoutMasterIdLst>
  <p:sldIdLst>
    <p:sldId id="278" r:id="rId4"/>
    <p:sldId id="384" r:id="rId5"/>
    <p:sldId id="385" r:id="rId6"/>
    <p:sldId id="386" r:id="rId7"/>
    <p:sldId id="387" r:id="rId8"/>
    <p:sldId id="388" r:id="rId9"/>
    <p:sldId id="283" r:id="rId10"/>
    <p:sldId id="281" r:id="rId11"/>
    <p:sldId id="282" r:id="rId12"/>
    <p:sldId id="284" r:id="rId13"/>
    <p:sldId id="287" r:id="rId14"/>
    <p:sldId id="288" r:id="rId15"/>
    <p:sldId id="285" r:id="rId16"/>
    <p:sldId id="381" r:id="rId17"/>
    <p:sldId id="259" r:id="rId18"/>
    <p:sldId id="290" r:id="rId19"/>
    <p:sldId id="291" r:id="rId20"/>
    <p:sldId id="320" r:id="rId21"/>
    <p:sldId id="321" r:id="rId22"/>
    <p:sldId id="322" r:id="rId23"/>
    <p:sldId id="382" r:id="rId24"/>
    <p:sldId id="292" r:id="rId25"/>
    <p:sldId id="293" r:id="rId26"/>
    <p:sldId id="289" r:id="rId27"/>
    <p:sldId id="383" r:id="rId28"/>
    <p:sldId id="299" r:id="rId29"/>
    <p:sldId id="294" r:id="rId30"/>
    <p:sldId id="295" r:id="rId31"/>
    <p:sldId id="296" r:id="rId32"/>
    <p:sldId id="297" r:id="rId33"/>
    <p:sldId id="303" r:id="rId34"/>
    <p:sldId id="304" r:id="rId35"/>
    <p:sldId id="302" r:id="rId36"/>
    <p:sldId id="305" r:id="rId37"/>
    <p:sldId id="306" r:id="rId38"/>
    <p:sldId id="307" r:id="rId39"/>
    <p:sldId id="308" r:id="rId40"/>
    <p:sldId id="309" r:id="rId41"/>
    <p:sldId id="279" r:id="rId42"/>
    <p:sldId id="310" r:id="rId43"/>
    <p:sldId id="311" r:id="rId44"/>
    <p:sldId id="313" r:id="rId45"/>
    <p:sldId id="312" r:id="rId46"/>
    <p:sldId id="314" r:id="rId47"/>
    <p:sldId id="315" r:id="rId48"/>
    <p:sldId id="316" r:id="rId49"/>
    <p:sldId id="317" r:id="rId50"/>
    <p:sldId id="318" r:id="rId51"/>
    <p:sldId id="319" r:id="rId52"/>
    <p:sldId id="323" r:id="rId53"/>
    <p:sldId id="324" r:id="rId54"/>
    <p:sldId id="325" r:id="rId55"/>
    <p:sldId id="326" r:id="rId56"/>
    <p:sldId id="327" r:id="rId57"/>
    <p:sldId id="328" r:id="rId58"/>
    <p:sldId id="329" r:id="rId59"/>
    <p:sldId id="330" r:id="rId60"/>
    <p:sldId id="331" r:id="rId61"/>
    <p:sldId id="332" r:id="rId62"/>
    <p:sldId id="333" r:id="rId63"/>
    <p:sldId id="334" r:id="rId64"/>
    <p:sldId id="335" r:id="rId65"/>
    <p:sldId id="336" r:id="rId66"/>
    <p:sldId id="337" r:id="rId67"/>
    <p:sldId id="339" r:id="rId68"/>
    <p:sldId id="340" r:id="rId69"/>
    <p:sldId id="341" r:id="rId70"/>
    <p:sldId id="342" r:id="rId71"/>
    <p:sldId id="343" r:id="rId72"/>
    <p:sldId id="344" r:id="rId73"/>
    <p:sldId id="345" r:id="rId74"/>
    <p:sldId id="346" r:id="rId75"/>
    <p:sldId id="347" r:id="rId76"/>
    <p:sldId id="348" r:id="rId77"/>
    <p:sldId id="349" r:id="rId78"/>
    <p:sldId id="350" r:id="rId79"/>
    <p:sldId id="351" r:id="rId80"/>
    <p:sldId id="352" r:id="rId81"/>
    <p:sldId id="353" r:id="rId82"/>
    <p:sldId id="354" r:id="rId83"/>
    <p:sldId id="355" r:id="rId84"/>
    <p:sldId id="356" r:id="rId85"/>
    <p:sldId id="357" r:id="rId86"/>
    <p:sldId id="358" r:id="rId87"/>
    <p:sldId id="359" r:id="rId88"/>
    <p:sldId id="360" r:id="rId89"/>
    <p:sldId id="361" r:id="rId90"/>
    <p:sldId id="362" r:id="rId91"/>
    <p:sldId id="363" r:id="rId92"/>
    <p:sldId id="364" r:id="rId93"/>
    <p:sldId id="365" r:id="rId94"/>
    <p:sldId id="366" r:id="rId95"/>
    <p:sldId id="367" r:id="rId96"/>
    <p:sldId id="368" r:id="rId97"/>
    <p:sldId id="369" r:id="rId98"/>
    <p:sldId id="370" r:id="rId99"/>
    <p:sldId id="371" r:id="rId100"/>
    <p:sldId id="372" r:id="rId101"/>
    <p:sldId id="373" r:id="rId102"/>
    <p:sldId id="374" r:id="rId103"/>
    <p:sldId id="375" r:id="rId104"/>
    <p:sldId id="376" r:id="rId105"/>
    <p:sldId id="377" r:id="rId106"/>
    <p:sldId id="378" r:id="rId107"/>
    <p:sldId id="379" r:id="rId108"/>
    <p:sldId id="380" r:id="rId109"/>
  </p:sldIdLst>
  <p:sldSz cx="9144000" cy="6858000" type="screen4x3"/>
  <p:notesSz cx="6858000" cy="9144000"/>
  <p:defaultTextStyle>
    <a:defPPr>
      <a:defRPr lang="ru-RU"/>
    </a:defPPr>
    <a:lvl1pPr algn="l" rtl="0" fontAlgn="base">
      <a:lnSpc>
        <a:spcPct val="90000"/>
      </a:lnSpc>
      <a:spcBef>
        <a:spcPct val="20000"/>
      </a:spcBef>
      <a:spcAft>
        <a:spcPct val="0"/>
      </a:spcAft>
      <a:buChar char="•"/>
      <a:defRPr sz="40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40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40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40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har char="•"/>
      <a:defRPr sz="40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0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112" Type="http://schemas.openxmlformats.org/officeDocument/2006/relationships/presProps" Target="presProps.xml"/><Relationship Id="rId16" Type="http://schemas.openxmlformats.org/officeDocument/2006/relationships/slide" Target="slides/slide13.xml"/><Relationship Id="rId107" Type="http://schemas.openxmlformats.org/officeDocument/2006/relationships/slide" Target="slides/slide104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slide" Target="slides/slide84.xml"/><Relationship Id="rId102" Type="http://schemas.openxmlformats.org/officeDocument/2006/relationships/slide" Target="slides/slide99.xml"/><Relationship Id="rId110" Type="http://schemas.openxmlformats.org/officeDocument/2006/relationships/notesMaster" Target="notesMasters/notesMaster1.xml"/><Relationship Id="rId115" Type="http://schemas.openxmlformats.org/officeDocument/2006/relationships/tableStyles" Target="tableStyle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slide" Target="slides/slide87.xml"/><Relationship Id="rId95" Type="http://schemas.openxmlformats.org/officeDocument/2006/relationships/slide" Target="slides/slide9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100" Type="http://schemas.openxmlformats.org/officeDocument/2006/relationships/slide" Target="slides/slide97.xml"/><Relationship Id="rId105" Type="http://schemas.openxmlformats.org/officeDocument/2006/relationships/slide" Target="slides/slide102.xml"/><Relationship Id="rId113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103" Type="http://schemas.openxmlformats.org/officeDocument/2006/relationships/slide" Target="slides/slide100.xml"/><Relationship Id="rId108" Type="http://schemas.openxmlformats.org/officeDocument/2006/relationships/slide" Target="slides/slide105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slide" Target="slides/slide93.xml"/><Relationship Id="rId1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6" Type="http://schemas.openxmlformats.org/officeDocument/2006/relationships/slide" Target="slides/slide103.xml"/><Relationship Id="rId114" Type="http://schemas.openxmlformats.org/officeDocument/2006/relationships/theme" Target="theme/theme1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slide" Target="slides/slide91.xml"/><Relationship Id="rId99" Type="http://schemas.openxmlformats.org/officeDocument/2006/relationships/slide" Target="slides/slide96.xml"/><Relationship Id="rId101" Type="http://schemas.openxmlformats.org/officeDocument/2006/relationships/slide" Target="slides/slide9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109" Type="http://schemas.openxmlformats.org/officeDocument/2006/relationships/slide" Target="slides/slide10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slide" Target="slides/slide101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AC1DE3B-15E7-4009-8163-61E885D15E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8FBD7AC-AAF3-49AA-8DC3-844CEFD7D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76A4D2-563E-4C46-ABF9-C9135287ED9D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51340C-90AD-408C-AF41-8FB033B4FE8A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E4BF5D-1B89-431F-A558-A518719D380E}" type="slidenum">
              <a:rPr lang="ru-RU" smtClean="0"/>
              <a:pPr/>
              <a:t>100</a:t>
            </a:fld>
            <a:endParaRPr lang="ru-RU" smtClean="0"/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4A0226-6694-4BBE-8C13-F050EF9A2EE4}" type="slidenum">
              <a:rPr lang="ru-RU" smtClean="0"/>
              <a:pPr/>
              <a:t>101</a:t>
            </a:fld>
            <a:endParaRPr lang="ru-RU" smtClean="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0EC05-CC7F-42EF-B6CB-020B6926DE69}" type="slidenum">
              <a:rPr lang="ru-RU" smtClean="0"/>
              <a:pPr/>
              <a:t>102</a:t>
            </a:fld>
            <a:endParaRPr lang="ru-RU" smtClean="0"/>
          </a:p>
        </p:txBody>
      </p:sp>
      <p:sp>
        <p:nvSpPr>
          <p:cNvPr id="217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CC42FD-80A2-4115-A080-5D1B47B3F505}" type="slidenum">
              <a:rPr lang="ru-RU" smtClean="0"/>
              <a:pPr/>
              <a:t>103</a:t>
            </a:fld>
            <a:endParaRPr lang="ru-RU" smtClean="0"/>
          </a:p>
        </p:txBody>
      </p:sp>
      <p:sp>
        <p:nvSpPr>
          <p:cNvPr id="218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020FE-0561-4AD6-A992-2E7600A7313E}" type="slidenum">
              <a:rPr lang="ru-RU" smtClean="0"/>
              <a:pPr/>
              <a:t>104</a:t>
            </a:fld>
            <a:endParaRPr lang="ru-RU" smtClean="0"/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E20F0D-4791-4AF0-9F88-314E62346244}" type="slidenum">
              <a:rPr lang="ru-RU" smtClean="0"/>
              <a:pPr/>
              <a:t>105</a:t>
            </a:fld>
            <a:endParaRPr lang="ru-RU" smtClean="0"/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B9D2B-51AA-4567-B5FB-B9822469D1AA}" type="slidenum">
              <a:rPr lang="ru-RU" smtClean="0"/>
              <a:pPr/>
              <a:t>106</a:t>
            </a:fld>
            <a:endParaRPr lang="ru-RU" smtClean="0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0239F8-3235-4372-AED2-5E4F97674E9D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828230-1F80-4473-8D15-EE643DD41C38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338704-4023-4ADD-BBA3-089542AB7775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37B23F-F734-4098-BFEF-7AD4634B20D8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12697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AU" sz="1000" i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6981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6982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69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698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583FE-B10E-4E16-83E0-E5FEFB0AC030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F97BE-B374-4EB0-9D76-222706E113A2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730A4D-E015-4A40-AE5C-29D8D0A5DE7C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AC8B3B-E3CE-4FF5-AB5C-44613CC6EAA7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A806-4157-480B-856D-660F174A7BA9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46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A93F64-F75C-43C1-84CE-2BEB3A93C6DE}" type="slidenum">
              <a:rPr lang="ru-RU" smtClean="0">
                <a:solidFill>
                  <a:srgbClr val="000000"/>
                </a:solidFill>
              </a:rPr>
              <a:pPr/>
              <a:t>2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180F3-2CA4-42B1-97B7-CF892E3DBC03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CEB8E5-10A9-46F1-925A-728AD12DCD6C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134147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4148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AU" sz="1000" i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34149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4150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41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341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69C2C3-964D-4201-A8AA-1B2336831B1F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E211B6-DA57-4C89-A505-77DB7AC5F70A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54BC86-69B0-448E-BA74-BEC04C642FE9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CE7AC5-02DF-4CD3-8333-7749174A5B21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13824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8244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AU" sz="1000" i="1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138245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8246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82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382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DDE9BA-DCE6-4E52-A425-892E6D64C8BB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B9BE3-2B78-4E76-A6AB-116A15B1641D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F3F367-73D9-4FC2-8E58-784558CF3624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BC7AE-6D6C-4E18-AF19-8E927282E822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57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3D5A80-8196-4B2F-9B1B-7982D82DFAE9}" type="slidenum">
              <a:rPr lang="ru-RU" smtClean="0">
                <a:solidFill>
                  <a:srgbClr val="000000"/>
                </a:solidFill>
              </a:rPr>
              <a:pPr/>
              <a:t>3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DC4EC-3E62-4BE7-A82F-4A0A454CEBAC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C9B4EB-C9CC-4501-8A20-635FBF8B366A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531F6A-8F15-460C-A81E-045BCC85782E}" type="slidenum">
              <a:rPr lang="ru-RU" smtClean="0"/>
              <a:pPr/>
              <a:t>32</a:t>
            </a:fld>
            <a:endParaRPr lang="ru-RU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D5394-EC93-44D2-8FAB-6ADDD073787B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8D65E-B05A-43C0-B091-2259D7CC1277}" type="slidenum">
              <a:rPr lang="ru-RU" smtClean="0"/>
              <a:pPr/>
              <a:t>34</a:t>
            </a:fld>
            <a:endParaRPr lang="ru-RU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90C91-161B-4E61-866B-DD3E58DC59D4}" type="slidenum">
              <a:rPr lang="ru-RU" smtClean="0"/>
              <a:pPr/>
              <a:t>35</a:t>
            </a:fld>
            <a:endParaRPr lang="ru-RU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D9D68A-05C8-40CF-A57B-C0343F6891F6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92844-956A-4DDE-9423-C96C59ADF471}" type="slidenum">
              <a:rPr lang="ru-RU" smtClean="0"/>
              <a:pPr/>
              <a:t>37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7FAFD5-480D-4D1C-ADEF-8E1B3FDA7AEA}" type="slidenum">
              <a:rPr lang="ru-RU" smtClean="0"/>
              <a:pPr/>
              <a:t>38</a:t>
            </a:fld>
            <a:endParaRPr lang="ru-RU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B7B14-7457-4898-9530-FBC188C6DC68}" type="slidenum">
              <a:rPr lang="ru-RU" smtClean="0"/>
              <a:pPr/>
              <a:t>39</a:t>
            </a:fld>
            <a:endParaRPr lang="ru-RU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67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82B09-7BE8-4B50-B48E-71800E543015}" type="slidenum">
              <a:rPr lang="ru-RU" smtClean="0">
                <a:solidFill>
                  <a:srgbClr val="000000"/>
                </a:solidFill>
              </a:rPr>
              <a:pPr/>
              <a:t>4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0BD58-B55F-4429-BEFD-EC21FCF027BA}" type="slidenum">
              <a:rPr lang="ru-RU" smtClean="0"/>
              <a:pPr/>
              <a:t>40</a:t>
            </a:fld>
            <a:endParaRPr lang="ru-RU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EAB0A7-12EC-40F6-BE09-761C4010534A}" type="slidenum">
              <a:rPr lang="ru-RU" smtClean="0"/>
              <a:pPr/>
              <a:t>41</a:t>
            </a:fld>
            <a:endParaRPr lang="ru-RU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4FFECA-284E-476F-AB01-39E3F11704C8}" type="slidenum">
              <a:rPr lang="ru-RU" smtClean="0"/>
              <a:pPr/>
              <a:t>42</a:t>
            </a:fld>
            <a:endParaRPr lang="ru-RU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E6094-73FA-4549-BBDE-F7BD8B3D3015}" type="slidenum">
              <a:rPr lang="ru-RU" smtClean="0"/>
              <a:pPr/>
              <a:t>43</a:t>
            </a:fld>
            <a:endParaRPr lang="ru-RU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8F6A6C-D25E-402E-B65B-35EDBA5F6BAE}" type="slidenum">
              <a:rPr lang="ru-RU" smtClean="0"/>
              <a:pPr/>
              <a:t>44</a:t>
            </a:fld>
            <a:endParaRPr lang="ru-RU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23D3A1-B8F3-4757-B71C-44C23EF4EE81}" type="slidenum">
              <a:rPr lang="ru-RU" smtClean="0"/>
              <a:pPr/>
              <a:t>45</a:t>
            </a:fld>
            <a:endParaRPr lang="ru-RU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A69A4-D8C5-49BE-B507-59FA220B5C97}" type="slidenum">
              <a:rPr lang="ru-RU" smtClean="0"/>
              <a:pPr/>
              <a:t>46</a:t>
            </a:fld>
            <a:endParaRPr lang="ru-RU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A59D5-E9F0-4FA3-A408-9881841A7333}" type="slidenum">
              <a:rPr lang="ru-RU" smtClean="0"/>
              <a:pPr/>
              <a:t>47</a:t>
            </a:fld>
            <a:endParaRPr lang="ru-RU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4BB45B-4BE0-42E1-A636-FC25EB2EFDF4}" type="slidenum">
              <a:rPr lang="ru-RU" smtClean="0"/>
              <a:pPr/>
              <a:t>48</a:t>
            </a:fld>
            <a:endParaRPr lang="ru-RU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DFDEE6-A6C8-4748-92CF-DC474B59B6A6}" type="slidenum">
              <a:rPr lang="ru-RU" smtClean="0"/>
              <a:pPr/>
              <a:t>49</a:t>
            </a:fld>
            <a:endParaRPr lang="ru-RU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77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1DE18-39DD-4FCD-B8B2-3D9B850C20B7}" type="slidenum">
              <a:rPr lang="ru-RU" smtClean="0">
                <a:solidFill>
                  <a:srgbClr val="000000"/>
                </a:solidFill>
              </a:rPr>
              <a:pPr/>
              <a:t>5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FCAEE-DAE5-4D52-B152-C08495BA6BAC}" type="slidenum">
              <a:rPr lang="ru-RU" smtClean="0"/>
              <a:pPr/>
              <a:t>50</a:t>
            </a:fld>
            <a:endParaRPr lang="ru-RU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BBEB5-D7B7-4E94-91F5-8496637853C6}" type="slidenum">
              <a:rPr lang="ru-RU" smtClean="0"/>
              <a:pPr/>
              <a:t>51</a:t>
            </a:fld>
            <a:endParaRPr lang="ru-RU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F0B366-9129-42B5-AA5D-8FE4B608385E}" type="slidenum">
              <a:rPr lang="ru-RU" smtClean="0"/>
              <a:pPr/>
              <a:t>52</a:t>
            </a:fld>
            <a:endParaRPr lang="ru-RU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113CB-170F-4675-A6A8-A85546C7C826}" type="slidenum">
              <a:rPr lang="ru-RU" smtClean="0"/>
              <a:pPr/>
              <a:t>53</a:t>
            </a:fld>
            <a:endParaRPr lang="ru-RU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1CD08-270C-42E0-B7A4-507E09D16E83}" type="slidenum">
              <a:rPr lang="ru-RU" smtClean="0"/>
              <a:pPr/>
              <a:t>54</a:t>
            </a:fld>
            <a:endParaRPr lang="ru-RU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B870BB-B197-4CEC-9E28-BB8957AB1323}" type="slidenum">
              <a:rPr lang="ru-RU" smtClean="0"/>
              <a:pPr/>
              <a:t>55</a:t>
            </a:fld>
            <a:endParaRPr lang="ru-RU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BC6E2D-B059-4143-8DCF-B141953594EC}" type="slidenum">
              <a:rPr lang="ru-RU" smtClean="0"/>
              <a:pPr/>
              <a:t>56</a:t>
            </a:fld>
            <a:endParaRPr lang="ru-RU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74CEA-5A0F-4BF9-93C2-03CE61A27827}" type="slidenum">
              <a:rPr lang="ru-RU" smtClean="0"/>
              <a:pPr/>
              <a:t>57</a:t>
            </a:fld>
            <a:endParaRPr lang="ru-RU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E12A5B-3271-48CF-8B66-8D458CAA0C27}" type="slidenum">
              <a:rPr lang="ru-RU" smtClean="0"/>
              <a:pPr/>
              <a:t>58</a:t>
            </a:fld>
            <a:endParaRPr lang="ru-RU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08C50-B9BC-4372-BE72-ED172950F9C1}" type="slidenum">
              <a:rPr lang="ru-RU" smtClean="0"/>
              <a:pPr/>
              <a:t>59</a:t>
            </a:fld>
            <a:endParaRPr lang="ru-RU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6CDC0E-133C-487B-8521-35006A35A0C9}" type="slidenum">
              <a:rPr lang="ru-RU" smtClean="0">
                <a:solidFill>
                  <a:srgbClr val="000000"/>
                </a:solidFill>
              </a:rPr>
              <a:pPr/>
              <a:t>6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66968-CDE7-498D-A24C-F77DDE9F7313}" type="slidenum">
              <a:rPr lang="ru-RU" smtClean="0"/>
              <a:pPr/>
              <a:t>60</a:t>
            </a:fld>
            <a:endParaRPr lang="ru-RU" smtClean="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1A71CC-1C71-4C36-95E0-DC86D68B3ED9}" type="slidenum">
              <a:rPr lang="ru-RU" smtClean="0"/>
              <a:pPr/>
              <a:t>61</a:t>
            </a:fld>
            <a:endParaRPr lang="ru-RU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90A7FD-990C-4155-9A48-36864D3462A5}" type="slidenum">
              <a:rPr lang="ru-RU" smtClean="0"/>
              <a:pPr/>
              <a:t>62</a:t>
            </a:fld>
            <a:endParaRPr lang="ru-RU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3FBF3C-DF3A-44F9-B5A5-6557CC1A5B64}" type="slidenum">
              <a:rPr lang="ru-RU" smtClean="0"/>
              <a:pPr/>
              <a:t>63</a:t>
            </a:fld>
            <a:endParaRPr lang="ru-RU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2877F1-4627-4CED-AC30-EFEBBBC7DA17}" type="slidenum">
              <a:rPr lang="ru-RU" smtClean="0"/>
              <a:pPr/>
              <a:t>64</a:t>
            </a:fld>
            <a:endParaRPr lang="ru-RU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C11A71-3EE6-40B9-A69B-ADA2DC38C0AB}" type="slidenum">
              <a:rPr lang="ru-RU" smtClean="0"/>
              <a:pPr/>
              <a:t>65</a:t>
            </a:fld>
            <a:endParaRPr lang="ru-RU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33D961-EBAD-4555-9A89-FCE0A38A6AD8}" type="slidenum">
              <a:rPr lang="ru-RU" smtClean="0"/>
              <a:pPr/>
              <a:t>66</a:t>
            </a:fld>
            <a:endParaRPr lang="ru-RU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52E154-3991-4B7E-A8F0-FC31CE74AE5A}" type="slidenum">
              <a:rPr lang="ru-RU" smtClean="0"/>
              <a:pPr/>
              <a:t>67</a:t>
            </a:fld>
            <a:endParaRPr lang="ru-RU" smtClean="0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C162D1-C1DD-4D37-A598-63A4B3743D41}" type="slidenum">
              <a:rPr lang="ru-RU" smtClean="0"/>
              <a:pPr/>
              <a:t>68</a:t>
            </a:fld>
            <a:endParaRPr lang="ru-RU" smtClean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9A6DF5-3E4B-4D4A-8301-BE63BDAD0521}" type="slidenum">
              <a:rPr lang="ru-RU" smtClean="0"/>
              <a:pPr/>
              <a:t>69</a:t>
            </a:fld>
            <a:endParaRPr lang="ru-RU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500A2-0CF3-4621-A3FA-832DAE0B01FA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9D4C49-666A-4BE2-91DE-9C425CA214F3}" type="slidenum">
              <a:rPr lang="ru-RU" smtClean="0"/>
              <a:pPr/>
              <a:t>70</a:t>
            </a:fld>
            <a:endParaRPr lang="ru-RU" smtClean="0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D90CE5-012E-4ED7-89A5-64C2B16AFDD8}" type="slidenum">
              <a:rPr lang="ru-RU" smtClean="0"/>
              <a:pPr/>
              <a:t>71</a:t>
            </a:fld>
            <a:endParaRPr lang="ru-RU" smtClean="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18573-EB65-4FC5-B31E-A1D7F31DE6E7}" type="slidenum">
              <a:rPr lang="ru-RU" smtClean="0"/>
              <a:pPr/>
              <a:t>72</a:t>
            </a:fld>
            <a:endParaRPr lang="ru-RU" smtClean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1A449-53AF-4088-9390-8F71986D9FA6}" type="slidenum">
              <a:rPr lang="ru-RU" smtClean="0"/>
              <a:pPr/>
              <a:t>73</a:t>
            </a:fld>
            <a:endParaRPr lang="ru-RU" smtClean="0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18D1B-55AB-46CA-9B63-62320593ECB9}" type="slidenum">
              <a:rPr lang="ru-RU" smtClean="0"/>
              <a:pPr/>
              <a:t>74</a:t>
            </a:fld>
            <a:endParaRPr lang="ru-RU" smtClean="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1DF98A-9486-4D3D-ADE5-9ECC1958DECC}" type="slidenum">
              <a:rPr lang="ru-RU" smtClean="0"/>
              <a:pPr/>
              <a:t>75</a:t>
            </a:fld>
            <a:endParaRPr lang="ru-RU" smtClean="0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CE971-354A-4B37-AD97-89EFC9DDE550}" type="slidenum">
              <a:rPr lang="ru-RU" smtClean="0"/>
              <a:pPr/>
              <a:t>76</a:t>
            </a:fld>
            <a:endParaRPr lang="ru-RU" smtClean="0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84FE10-0F27-40F6-99E7-E031F503D578}" type="slidenum">
              <a:rPr lang="ru-RU" smtClean="0"/>
              <a:pPr/>
              <a:t>77</a:t>
            </a:fld>
            <a:endParaRPr lang="ru-RU" smtClean="0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C4A471-1B6A-45EC-89FD-79208B559273}" type="slidenum">
              <a:rPr lang="ru-RU" smtClean="0"/>
              <a:pPr/>
              <a:t>78</a:t>
            </a:fld>
            <a:endParaRPr lang="ru-RU" smtClean="0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72873-B755-4A21-93F8-235207A03348}" type="slidenum">
              <a:rPr lang="ru-RU" smtClean="0"/>
              <a:pPr/>
              <a:t>79</a:t>
            </a:fld>
            <a:endParaRPr lang="ru-RU" smtClean="0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162AB5-C0BD-4B1D-A963-8DDBBABC6294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F47EE-BE52-4845-9C90-6C5D9A5C57BE}" type="slidenum">
              <a:rPr lang="ru-RU" smtClean="0"/>
              <a:pPr/>
              <a:t>80</a:t>
            </a:fld>
            <a:endParaRPr lang="ru-RU" smtClean="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787B2-9B57-4804-8A15-24853E3C7A97}" type="slidenum">
              <a:rPr lang="ru-RU" smtClean="0"/>
              <a:pPr/>
              <a:t>81</a:t>
            </a:fld>
            <a:endParaRPr lang="ru-RU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918048-F5C1-419B-A63F-A6AB48A05B43}" type="slidenum">
              <a:rPr lang="ru-RU" smtClean="0"/>
              <a:pPr/>
              <a:t>82</a:t>
            </a:fld>
            <a:endParaRPr lang="ru-RU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235CE3-386E-4470-9031-D8855239A861}" type="slidenum">
              <a:rPr lang="ru-RU" smtClean="0"/>
              <a:pPr/>
              <a:t>83</a:t>
            </a:fld>
            <a:endParaRPr lang="ru-RU" smtClean="0"/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D50EE-50D7-4AA9-B1E9-9351D1D0941C}" type="slidenum">
              <a:rPr lang="ru-RU" smtClean="0"/>
              <a:pPr/>
              <a:t>84</a:t>
            </a:fld>
            <a:endParaRPr lang="ru-RU" smtClean="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13F78-8813-41BA-B6BC-33F8F75DD3F2}" type="slidenum">
              <a:rPr lang="ru-RU" smtClean="0"/>
              <a:pPr/>
              <a:t>85</a:t>
            </a:fld>
            <a:endParaRPr lang="ru-RU" smtClean="0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F36DC1-32DA-45EB-A9A1-7794B341896B}" type="slidenum">
              <a:rPr lang="ru-RU" smtClean="0"/>
              <a:pPr/>
              <a:t>86</a:t>
            </a:fld>
            <a:endParaRPr lang="ru-RU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9C8BED-8E8A-407E-B6D5-1AF1D1523044}" type="slidenum">
              <a:rPr lang="ru-RU" smtClean="0"/>
              <a:pPr/>
              <a:t>87</a:t>
            </a:fld>
            <a:endParaRPr lang="ru-RU" smtClean="0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F7118-D597-40C4-9D4B-A022A5698D04}" type="slidenum">
              <a:rPr lang="ru-RU" smtClean="0"/>
              <a:pPr/>
              <a:t>88</a:t>
            </a:fld>
            <a:endParaRPr lang="ru-RU" smtClean="0"/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A884E7-6320-4D32-8F28-583E2A8FAF28}" type="slidenum">
              <a:rPr lang="ru-RU" smtClean="0"/>
              <a:pPr/>
              <a:t>89</a:t>
            </a:fld>
            <a:endParaRPr lang="ru-RU" smtClean="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A3F476-4278-42D7-90E6-B5AAFD3D8BC6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A83E7-CC54-4147-85AD-7D3ECBEBE29B}" type="slidenum">
              <a:rPr lang="ru-RU" smtClean="0"/>
              <a:pPr/>
              <a:t>90</a:t>
            </a:fld>
            <a:endParaRPr lang="ru-RU" smtClean="0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EF1D68-9AAE-453D-8A3B-34D78CAF434D}" type="slidenum">
              <a:rPr lang="ru-RU" smtClean="0"/>
              <a:pPr/>
              <a:t>91</a:t>
            </a:fld>
            <a:endParaRPr lang="ru-RU" smtClean="0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EFD7CF-80D0-40D3-ABAE-95CF6DBB7D8C}" type="slidenum">
              <a:rPr lang="ru-RU" smtClean="0"/>
              <a:pPr/>
              <a:t>92</a:t>
            </a:fld>
            <a:endParaRPr lang="ru-RU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54964-54D3-45AF-B762-23E671A78118}" type="slidenum">
              <a:rPr lang="ru-RU" smtClean="0"/>
              <a:pPr/>
              <a:t>93</a:t>
            </a:fld>
            <a:endParaRPr lang="ru-RU" smtClean="0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D681EC-F827-4136-B6E3-399D549FBE91}" type="slidenum">
              <a:rPr lang="ru-RU" smtClean="0"/>
              <a:pPr/>
              <a:t>94</a:t>
            </a:fld>
            <a:endParaRPr lang="ru-RU" smtClean="0"/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0B82D2-1487-470A-B1B5-8F27500BDBE5}" type="slidenum">
              <a:rPr lang="ru-RU" smtClean="0"/>
              <a:pPr/>
              <a:t>95</a:t>
            </a:fld>
            <a:endParaRPr lang="ru-RU" smtClean="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C4A69-96BF-4F9D-9370-9E83BFC5BBC9}" type="slidenum">
              <a:rPr lang="ru-RU" smtClean="0"/>
              <a:pPr/>
              <a:t>96</a:t>
            </a:fld>
            <a:endParaRPr lang="ru-RU" smtClean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49425-394E-4BE0-A200-4A4EB7996628}" type="slidenum">
              <a:rPr lang="ru-RU" smtClean="0"/>
              <a:pPr/>
              <a:t>97</a:t>
            </a:fld>
            <a:endParaRPr lang="ru-RU" smtClean="0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DA3A32-6DDE-4979-8C2B-374A157BE5AE}" type="slidenum">
              <a:rPr lang="ru-RU" smtClean="0"/>
              <a:pPr/>
              <a:t>98</a:t>
            </a:fld>
            <a:endParaRPr lang="ru-RU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B60B43-8376-4E58-917E-00C09D520625}" type="slidenum">
              <a:rPr lang="ru-RU" smtClean="0"/>
              <a:pPr/>
              <a:t>99</a:t>
            </a:fld>
            <a:endParaRPr lang="ru-RU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3.wav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19B5D-59F4-4E6C-A9C3-79ED06BF8423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C8D00-D71C-402B-9499-DBDA135C7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B4EA6-8D82-4410-8364-6C8FEE3AC71E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51E46-E006-42F5-A931-65A990891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A75AA-BA7E-48E7-BCE1-B23DA27E9510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8983D-FF0F-4519-A692-1A5412724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D3C5E-D013-4182-8C12-6223952819D3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EA2C0-D45A-425C-A85B-FFF2BCBB0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D1F5F-5938-4A33-BBC6-9A93FADFBE20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4D377-63DD-48A3-A52F-9A232B756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49E78-921D-4D1E-99AD-2B4B72C40C6F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C5B3A-1952-4924-93E0-B3A10671DD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CB0D-1C96-4C12-8407-819A666A4D51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3E8E2-E395-4E0F-A478-049C3179A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AB867-5DD5-4DE4-BD8F-D79BE54C1FD3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473C8-FB0D-414F-8342-634D33F7A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6B9D7-B9BC-4E31-B7BB-6F541CAB7E63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D797-9772-49A2-A5D8-C072A1D3D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3B27-C48B-4756-AD0B-7B8CCE611BB5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B1AF0-5FA8-4656-9D98-0DBAD5C1A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C43AE-D4DB-425A-ABDE-8009B5B3FBAB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8809-2E9B-439A-9DFB-2D411BBCA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752E-ECB0-4CE6-8708-C7307E192E2E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73B45-130C-4151-BA44-83727DD38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  <p:sndAc>
      <p:stSnd>
        <p:snd r:embed="rId1" name="hamm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30196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755D518-3A85-4E20-8416-683A0D23829A}" type="datetime1">
              <a:rPr lang="ru-RU"/>
              <a:pPr>
                <a:defRPr/>
              </a:pPr>
              <a:t>09.02.2010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AU"/>
              <a:t>http://oknedis.narod.ry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B5B7BC-8084-4007-8520-41E886D94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ransition spd="slow">
    <p:fade/>
    <p:sndAc>
      <p:stSnd>
        <p:snd r:embed="rId14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2563813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uk-UA" sz="1800">
              <a:solidFill>
                <a:srgbClr val="66CCFF"/>
              </a:solidFill>
              <a:latin typeface="Arial" pitchFamily="34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3214688"/>
            <a:ext cx="7643812" cy="309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2563813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uk-UA" sz="1800">
              <a:solidFill>
                <a:srgbClr val="66CCFF"/>
              </a:solidFill>
              <a:latin typeface="Arial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3214688"/>
            <a:ext cx="7643812" cy="309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knedis@bk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reameo.mylivepage.ru/" TargetMode="External"/><Relationship Id="rId4" Type="http://schemas.openxmlformats.org/officeDocument/2006/relationships/hyperlink" Target="http://oknedis.narod.ru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484313"/>
            <a:ext cx="8281987" cy="1800225"/>
          </a:xfrm>
        </p:spPr>
        <p:txBody>
          <a:bodyPr/>
          <a:lstStyle/>
          <a:p>
            <a:pPr eaLnBrk="1" hangingPunct="1"/>
            <a:r>
              <a:rPr lang="ru-RU" sz="6000" smtClean="0">
                <a:solidFill>
                  <a:srgbClr val="FFFF00"/>
                </a:solidFill>
              </a:rPr>
              <a:t>СЭС – вводная лекция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5825" y="476250"/>
            <a:ext cx="1439863" cy="5762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FF00"/>
                </a:solidFill>
              </a:rPr>
              <a:t>СЭС-1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95738" y="633888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143250" y="6143625"/>
            <a:ext cx="304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000">
                <a:solidFill>
                  <a:srgbClr val="FFFF00"/>
                </a:solidFill>
                <a:latin typeface="Arial" charset="0"/>
              </a:rPr>
              <a:t>Москва - 2009 г.</a:t>
            </a: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5003800" y="260350"/>
            <a:ext cx="3621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0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5219700" y="476250"/>
            <a:ext cx="3621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0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04" name="Дата 9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3B34D16-290D-4734-B127-D0B22E01EA7B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105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5929313" y="6215063"/>
            <a:ext cx="2895600" cy="457200"/>
          </a:xfrm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solidFill>
                  <a:srgbClr val="FFFF00"/>
                </a:solidFill>
              </a:rPr>
              <a:t>1.В результате изучения социально-экономической статистики студент должен:</a:t>
            </a:r>
            <a:br>
              <a:rPr lang="ru-RU" sz="2400" smtClean="0">
                <a:solidFill>
                  <a:srgbClr val="FFFF00"/>
                </a:solidFill>
              </a:rPr>
            </a:br>
            <a:endParaRPr lang="ru-RU" sz="2400" smtClean="0">
              <a:solidFill>
                <a:srgbClr val="FFFF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800" dirty="0" smtClean="0">
                <a:solidFill>
                  <a:schemeClr val="bg1"/>
                </a:solidFill>
              </a:rPr>
              <a:t>знать назначение, экономическое содержание и методику расчета основных показателей социально-экономической статистики: статистики населения, трудовых ресурсов и рынка труда, национального богатства, инвестиций, цен, инфляции, СНС, производства и использования национального продукта, финансов, финансово-экономических расчетов, эффективности национального производства, уровня жизни и социальной статистики</a:t>
            </a:r>
          </a:p>
        </p:txBody>
      </p:sp>
      <p:sp>
        <p:nvSpPr>
          <p:cNvPr id="1331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A1DD43-7813-4F99-B157-9DB3585AAE73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331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4.Автоматизированный банк классификаторов 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845425" cy="46815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На базе вычислительного центра Госкомстата России создан автоматизированный банк классификаторов АБК – открытая распределенная информационно-справочная система ведения и распространения общероссийских классификаторов технико-экономической и социальной информации на машинных носителях. АБК предназначен для использования в качестве информационной основы при решении задач атлетического характера на различных уровнях государственного управления</a:t>
            </a:r>
          </a:p>
        </p:txBody>
      </p:sp>
      <p:sp>
        <p:nvSpPr>
          <p:cNvPr id="10547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3522344-F835-4248-8D60-A62E7CBBC162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547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3987" cy="165576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4.Общероссийские классификаторы статистической информации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4114800"/>
          </a:xfrm>
        </p:spPr>
        <p:txBody>
          <a:bodyPr/>
          <a:lstStyle/>
          <a:p>
            <a:pPr algn="just" eaLnBrk="1" hangingPunct="1"/>
            <a:r>
              <a:rPr lang="ru-RU" b="1" i="1" dirty="0" smtClean="0">
                <a:solidFill>
                  <a:srgbClr val="FFFF00"/>
                </a:solidFill>
              </a:rPr>
              <a:t>Основные общероссийские классификаторы статистической информации. Таблица 1 на следующей странице:</a:t>
            </a:r>
          </a:p>
        </p:txBody>
      </p:sp>
      <p:sp>
        <p:nvSpPr>
          <p:cNvPr id="10650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F08DE66-7F9A-4B71-A704-1AB111779C5A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650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Таблица 1: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ru-RU" sz="2800" smtClean="0"/>
          </a:p>
        </p:txBody>
      </p:sp>
      <p:graphicFrame>
        <p:nvGraphicFramePr>
          <p:cNvPr id="210163" name="Group 243"/>
          <p:cNvGraphicFramePr>
            <a:graphicFrameLocks noGrp="1"/>
          </p:cNvGraphicFramePr>
          <p:nvPr>
            <p:ph sz="half" idx="2"/>
          </p:nvPr>
        </p:nvGraphicFramePr>
        <p:xfrm>
          <a:off x="539750" y="1341438"/>
          <a:ext cx="7918450" cy="5336858"/>
        </p:xfrm>
        <a:graphic>
          <a:graphicData uri="http://schemas.openxmlformats.org/drawingml/2006/table">
            <a:tbl>
              <a:tblPr/>
              <a:tblGrid>
                <a:gridCol w="800100"/>
                <a:gridCol w="5116513"/>
                <a:gridCol w="2001837"/>
              </a:tblGrid>
              <a:tr h="7969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классификатора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Условное </a:t>
                      </a:r>
                      <a:b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обозначение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01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информации об общероссийских классификаторах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управленческой документации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ОКУД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единиц измерения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ОКЕИ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стран мира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ОКСМ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54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4A22490-54D9-4A03-8650-9C70DC98CED5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7555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477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Продолжение таблицы 1(1)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ru-RU" sz="2800" smtClean="0"/>
          </a:p>
        </p:txBody>
      </p:sp>
      <p:graphicFrame>
        <p:nvGraphicFramePr>
          <p:cNvPr id="215415" name="Group 375"/>
          <p:cNvGraphicFramePr>
            <a:graphicFrameLocks noGrp="1"/>
          </p:cNvGraphicFramePr>
          <p:nvPr>
            <p:ph sz="half" idx="2"/>
          </p:nvPr>
        </p:nvGraphicFramePr>
        <p:xfrm>
          <a:off x="250825" y="657225"/>
          <a:ext cx="8893175" cy="6217920"/>
        </p:xfrm>
        <a:graphic>
          <a:graphicData uri="http://schemas.openxmlformats.org/drawingml/2006/table">
            <a:tbl>
              <a:tblPr/>
              <a:tblGrid>
                <a:gridCol w="900113"/>
                <a:gridCol w="5743575"/>
                <a:gridCol w="2249487"/>
              </a:tblGrid>
              <a:tr h="4349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валют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органов государственной власти и управления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ОКОГУ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объектов административно-территориального деления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ОКАТО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экономических регионов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ОКЭР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форм собственности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ОКФС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организационно-правовых форм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ОКОПФ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предприятий и организаций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ОКПО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586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2ACA058-CF26-435A-B991-3C1BBB48E11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8587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805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Продолжение таблицы 1(2)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ru-RU" sz="2800" smtClean="0"/>
          </a:p>
        </p:txBody>
      </p:sp>
      <p:graphicFrame>
        <p:nvGraphicFramePr>
          <p:cNvPr id="218253" name="Group 141"/>
          <p:cNvGraphicFramePr>
            <a:graphicFrameLocks noGrp="1"/>
          </p:cNvGraphicFramePr>
          <p:nvPr>
            <p:ph sz="half" idx="2"/>
          </p:nvPr>
        </p:nvGraphicFramePr>
        <p:xfrm>
          <a:off x="0" y="688975"/>
          <a:ext cx="9144000" cy="6178233"/>
        </p:xfrm>
        <a:graphic>
          <a:graphicData uri="http://schemas.openxmlformats.org/drawingml/2006/table">
            <a:tbl>
              <a:tblPr/>
              <a:tblGrid>
                <a:gridCol w="925513"/>
                <a:gridCol w="5905500"/>
                <a:gridCol w="2312987"/>
              </a:tblGrid>
              <a:tr h="1138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видов экономической деятельности, продукции и услуг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ОКДП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продукции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финансовых активов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ОКФА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основных фондов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ОКОФ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информации о населении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ОКИН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занятий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ОКЗ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82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профессий рабочих, должностей служащих тарифных разрядов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ОКПДТР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9606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793F4DD-F41E-4BF3-B2C5-FE40FB4C1ACF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9607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7191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Продолжение таблицы 1(3)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220262" name="Group 102"/>
          <p:cNvGraphicFramePr>
            <a:graphicFrameLocks noGrp="1"/>
          </p:cNvGraphicFramePr>
          <p:nvPr/>
        </p:nvGraphicFramePr>
        <p:xfrm>
          <a:off x="0" y="1008063"/>
          <a:ext cx="9144000" cy="5858510"/>
        </p:xfrm>
        <a:graphic>
          <a:graphicData uri="http://schemas.openxmlformats.org/drawingml/2006/table">
            <a:tbl>
              <a:tblPr/>
              <a:tblGrid>
                <a:gridCol w="923925"/>
                <a:gridCol w="5908675"/>
                <a:gridCol w="2311400"/>
              </a:tblGrid>
              <a:tr h="1146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специальностей по образованию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ОКСО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специальностей высшей научной квалификации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ОКВНК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7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начального профессионального образования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ОКНПО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информации по социальной защите населения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ОКИСЗН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Общероссийский классификатор услуг населения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ОКУН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0622" name="Rectangle 100"/>
          <p:cNvSpPr>
            <a:spLocks noChangeArrowheads="1"/>
          </p:cNvSpPr>
          <p:nvPr/>
        </p:nvSpPr>
        <p:spPr bwMode="auto">
          <a:xfrm>
            <a:off x="0" y="45688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110623" name="Дата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8455815-D985-4D5D-A775-9407CD8B7A0A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10624" name="Нижний колонтитул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Вот и сказочке конец, а кто слушал – молодец!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4800" smtClean="0">
                <a:solidFill>
                  <a:srgbClr val="FFFF00"/>
                </a:solidFill>
              </a:rPr>
              <a:t>Готов ответить на все ваши вопросы</a:t>
            </a:r>
            <a:endParaRPr lang="en-US" sz="4800" smtClean="0">
              <a:solidFill>
                <a:srgbClr val="FFFF00"/>
              </a:solidFill>
            </a:endParaRPr>
          </a:p>
          <a:p>
            <a:pPr eaLnBrk="1" hangingPunct="1"/>
            <a:r>
              <a:rPr lang="ru-RU" sz="4800" smtClean="0">
                <a:solidFill>
                  <a:srgbClr val="FFFF00"/>
                </a:solidFill>
              </a:rPr>
              <a:t>Спасибо за внимание! До новых встреч! </a:t>
            </a:r>
          </a:p>
        </p:txBody>
      </p:sp>
      <p:sp>
        <p:nvSpPr>
          <p:cNvPr id="11162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F030596-A11D-4E3B-897A-48346C5431B8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1162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solidFill>
                  <a:srgbClr val="FFFF00"/>
                </a:solidFill>
              </a:rPr>
              <a:t>1.В результате изучения социально-экономической статистики студент должен:</a:t>
            </a:r>
            <a:r>
              <a:rPr lang="ru-RU" sz="2400" smtClean="0">
                <a:solidFill>
                  <a:srgbClr val="FF3300"/>
                </a:solidFill>
              </a:rPr>
              <a:t/>
            </a:r>
            <a:br>
              <a:rPr lang="ru-RU" sz="2400" smtClean="0">
                <a:solidFill>
                  <a:srgbClr val="FF3300"/>
                </a:solidFill>
              </a:rPr>
            </a:br>
            <a:endParaRPr lang="ru-RU" sz="2400" smtClean="0">
              <a:solidFill>
                <a:srgbClr val="FF33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chemeClr val="bg1"/>
                </a:solidFill>
              </a:rPr>
              <a:t>овладеть навыками научного статистического анализа показателей социально-экономической статистики в динамике и их взаимосвязи, а также прогнозирования развития экономических и социальных процессов</a:t>
            </a:r>
          </a:p>
        </p:txBody>
      </p:sp>
      <p:sp>
        <p:nvSpPr>
          <p:cNvPr id="1434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03809D2-BA79-4114-9C54-A57A81F0A085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434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1.В результате изучения социально-экономической статистики студент должен:</a:t>
            </a:r>
            <a:br>
              <a:rPr lang="ru-RU" sz="2800" smtClean="0">
                <a:solidFill>
                  <a:srgbClr val="FFFF00"/>
                </a:solidFill>
              </a:rPr>
            </a:br>
            <a:endParaRPr lang="ru-RU" sz="2800" smtClean="0">
              <a:solidFill>
                <a:srgbClr val="FFFF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chemeClr val="bg1"/>
                </a:solidFill>
              </a:rPr>
              <a:t>знать современные проблемы статистической науки, обусловленные рыночными условиями экономики, международными стандартами учета и статистики</a:t>
            </a:r>
          </a:p>
        </p:txBody>
      </p:sp>
      <p:sp>
        <p:nvSpPr>
          <p:cNvPr id="1536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6184D15-0A48-4180-A67D-B2FA9BC53A9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536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1.Предисловие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chemeClr val="bg1"/>
                </a:solidFill>
              </a:rPr>
              <a:t>Каждая тема содержит ключевые понятия, определения и методику расчета социально-экономических показателей, необходимых для усвоения материала. Кроме того, по каждой теме для усвоения и проверки знаний предлагаются задачи, тесты и вопросы</a:t>
            </a:r>
          </a:p>
        </p:txBody>
      </p:sp>
      <p:sp>
        <p:nvSpPr>
          <p:cNvPr id="1638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C8CCAC2-8285-480B-9193-D4D532E1ABBF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638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5220" name="AutoShape 4"/>
          <p:cNvSpPr>
            <a:spLocks noChangeArrowheads="1"/>
          </p:cNvSpPr>
          <p:nvPr/>
        </p:nvSpPr>
        <p:spPr bwMode="auto">
          <a:xfrm>
            <a:off x="1149350" y="223838"/>
            <a:ext cx="6845300" cy="635000"/>
          </a:xfrm>
          <a:prstGeom prst="roundRect">
            <a:avLst>
              <a:gd name="adj" fmla="val 12477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  <a:effectLst>
            <a:outerShdw dist="53882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65221" name="Rectangle 5"/>
          <p:cNvSpPr>
            <a:spLocks noChangeArrowheads="1"/>
          </p:cNvSpPr>
          <p:nvPr/>
        </p:nvSpPr>
        <p:spPr bwMode="auto">
          <a:xfrm>
            <a:off x="1219200" y="255588"/>
            <a:ext cx="7329488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1.Предмет, методы и задачи СЭС</a:t>
            </a:r>
            <a:endParaRPr lang="en-A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5222" name="Rectangle 6"/>
          <p:cNvSpPr>
            <a:spLocks noChangeArrowheads="1"/>
          </p:cNvSpPr>
          <p:nvPr/>
        </p:nvSpPr>
        <p:spPr bwMode="auto">
          <a:xfrm>
            <a:off x="609600" y="990600"/>
            <a:ext cx="8153400" cy="50141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3200" dirty="0"/>
              <a:t>Социально-экономическая статистика СЭС изучает количественную сторону экономических и социальных процессов в неразрывной связи с их качественной стороной. </a:t>
            </a:r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3200" dirty="0">
                <a:solidFill>
                  <a:schemeClr val="tx1"/>
                </a:solidFill>
              </a:rPr>
              <a:t>    </a:t>
            </a:r>
            <a:r>
              <a:rPr lang="ru-RU" sz="3200" dirty="0">
                <a:solidFill>
                  <a:srgbClr val="FFFF00"/>
                </a:solidFill>
              </a:rPr>
              <a:t>Предметом </a:t>
            </a:r>
            <a:r>
              <a:rPr lang="ru-RU" sz="3200" dirty="0"/>
              <a:t>социально-экономической статистики является количественная сторона массовых экономических и социальных явлений, методы измерения и анализа объективно существующих явлений</a:t>
            </a:r>
            <a:endParaRPr lang="en-AU" sz="3200" dirty="0"/>
          </a:p>
        </p:txBody>
      </p:sp>
      <p:sp>
        <p:nvSpPr>
          <p:cNvPr id="17415" name="Дата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5878896-6393-46F1-9467-A6CC8C883085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7416" name="Нижний колонтитул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6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18435" name="Text Box 12"/>
          <p:cNvSpPr txBox="1">
            <a:spLocks noChangeArrowheads="1"/>
          </p:cNvSpPr>
          <p:nvPr/>
        </p:nvSpPr>
        <p:spPr bwMode="auto">
          <a:xfrm>
            <a:off x="539750" y="238125"/>
            <a:ext cx="5384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0" lvl="4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b="1">
                <a:solidFill>
                  <a:srgbClr val="FFFF00"/>
                </a:solidFill>
                <a:latin typeface="Arial" charset="0"/>
              </a:rPr>
              <a:t>1. Что изучает СЭС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 i="1">
              <a:solidFill>
                <a:srgbClr val="FF3300"/>
              </a:solidFill>
              <a:latin typeface="Arial" charset="0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8436" name="Text Box 17"/>
          <p:cNvSpPr txBox="1">
            <a:spLocks noChangeArrowheads="1"/>
          </p:cNvSpPr>
          <p:nvPr/>
        </p:nvSpPr>
        <p:spPr bwMode="auto">
          <a:xfrm>
            <a:off x="349250" y="1412875"/>
            <a:ext cx="879475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Наиболее простыми показателями количественного измерения экономических явлений являются показатели динамики цен, объема произведенной продукции, численности населения и трудовых ресурсов, безработицы, степени равномерности распределения доходов, наличия основного и оборотного капитала </a:t>
            </a:r>
            <a:r>
              <a:rPr lang="en-US" sz="2800" dirty="0">
                <a:latin typeface="Arial" charset="0"/>
              </a:rPr>
              <a:t>etcetera</a:t>
            </a:r>
            <a:r>
              <a:rPr lang="ru-RU" sz="2800" dirty="0">
                <a:latin typeface="Arial" charset="0"/>
              </a:rPr>
              <a:t> </a:t>
            </a:r>
          </a:p>
        </p:txBody>
      </p:sp>
      <p:sp>
        <p:nvSpPr>
          <p:cNvPr id="18437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FEC485B-6128-4063-B3E7-BAC25933319B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8438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444625" y="115888"/>
            <a:ext cx="5483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0" lvl="4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b="1">
                <a:solidFill>
                  <a:srgbClr val="FFFF00"/>
                </a:solidFill>
                <a:latin typeface="Arial" charset="0"/>
              </a:rPr>
              <a:t>1. Что изучает СЭС </a:t>
            </a: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 i="1">
              <a:solidFill>
                <a:srgbClr val="FF3300"/>
              </a:solidFill>
              <a:latin typeface="Arial" charset="0"/>
            </a:endParaRP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 i="1">
              <a:latin typeface="Arial" charset="0"/>
            </a:endParaRP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В некоторых случаях в экономической статистике количественно измеряются более сложные экономические процессы и явления, а также устанавливаются взаимосвязи между ними, например, с помощью </a:t>
            </a:r>
            <a:r>
              <a:rPr lang="ru-RU" sz="2800" dirty="0">
                <a:solidFill>
                  <a:srgbClr val="FFFF00"/>
                </a:solidFill>
                <a:latin typeface="Arial" charset="0"/>
              </a:rPr>
              <a:t>межотраслевого баланса </a:t>
            </a:r>
            <a:r>
              <a:rPr lang="ru-RU" sz="2800" dirty="0">
                <a:latin typeface="Arial" charset="0"/>
              </a:rPr>
              <a:t>дается цифровая характеристика межотраслевых связей, зависимости между выпуском продукции отраслей национальной экономики и конечным продуктом, т. е. продукцией, используемой для потребления и накопления</a:t>
            </a:r>
          </a:p>
        </p:txBody>
      </p:sp>
      <p:sp>
        <p:nvSpPr>
          <p:cNvPr id="19461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888FA62-C72E-45FA-8F11-7CC85BAF87F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9462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00125" y="285750"/>
            <a:ext cx="52863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0" lvl="4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b="1">
                <a:solidFill>
                  <a:srgbClr val="FFFF00"/>
                </a:solidFill>
                <a:latin typeface="Arial" charset="0"/>
              </a:rPr>
              <a:t>1.Что изучает СЭС</a:t>
            </a:r>
            <a:endParaRPr lang="ru-RU" sz="2800" i="1">
              <a:solidFill>
                <a:srgbClr val="FFFF00"/>
              </a:solidFill>
              <a:latin typeface="Arial" charset="0"/>
            </a:endParaRP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Данные экономической статистики позволяют обеспечить</a:t>
            </a:r>
            <a:r>
              <a:rPr lang="ru-RU" sz="2800" b="1" dirty="0">
                <a:latin typeface="Arial" charset="0"/>
              </a:rPr>
              <a:t> систематическое количественное описание всех основных аспектов экономического процесса и экономики в целом. </a:t>
            </a:r>
            <a:r>
              <a:rPr lang="ru-RU" sz="2800" dirty="0">
                <a:latin typeface="Arial" charset="0"/>
              </a:rPr>
              <a:t>Они необходимы прежде всего органам государственного управления для решения вопросов, связанных с регулированием экономики и разработкой экономической политики</a:t>
            </a:r>
          </a:p>
        </p:txBody>
      </p:sp>
      <p:sp>
        <p:nvSpPr>
          <p:cNvPr id="20485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02BD9F3-8BE7-4C87-9E2F-5F918AAACB1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0486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00188" y="500063"/>
            <a:ext cx="4543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0" lvl="4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b="1">
                <a:solidFill>
                  <a:srgbClr val="FFFF00"/>
                </a:solidFill>
                <a:latin typeface="Arial" charset="0"/>
              </a:rPr>
              <a:t>1.</a:t>
            </a:r>
            <a:r>
              <a:rPr lang="ru-RU" sz="2800" b="1">
                <a:solidFill>
                  <a:srgbClr val="FF3300"/>
                </a:solidFill>
                <a:latin typeface="Arial" charset="0"/>
              </a:rPr>
              <a:t> </a:t>
            </a:r>
            <a:r>
              <a:rPr lang="ru-RU" sz="2800" b="1">
                <a:solidFill>
                  <a:srgbClr val="FFFF00"/>
                </a:solidFill>
                <a:latin typeface="Arial" charset="0"/>
              </a:rPr>
              <a:t>Задачи СЭС</a:t>
            </a:r>
            <a:endParaRPr lang="ru-RU" sz="2800" i="1">
              <a:solidFill>
                <a:srgbClr val="FFFF00"/>
              </a:solidFill>
              <a:latin typeface="Arial" charset="0"/>
            </a:endParaRP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определяются ее предметом и требованиями, предъявляемыми к ней обществом. Поскольку предметом СЭС является национальная экономика страны, то ее </a:t>
            </a:r>
            <a:r>
              <a:rPr lang="ru-RU" sz="2800" dirty="0">
                <a:solidFill>
                  <a:srgbClr val="FFFF00"/>
                </a:solidFill>
                <a:latin typeface="Arial" charset="0"/>
              </a:rPr>
              <a:t>глобальной</a:t>
            </a:r>
            <a:r>
              <a:rPr lang="ru-RU" sz="2800" dirty="0">
                <a:latin typeface="Arial" charset="0"/>
              </a:rPr>
              <a:t> задачей на всех этапах развития общества выступает подготовка полной и оперативной информации, обеспечивающей количественно-качественную характеристику состояния и развития национальной экономики для президента, органов власти и управления, общественности</a:t>
            </a:r>
          </a:p>
        </p:txBody>
      </p:sp>
      <p:sp>
        <p:nvSpPr>
          <p:cNvPr id="21509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2F02A88-FDF0-4E63-94CE-B134C6A1FAFB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1510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42875" y="428625"/>
            <a:ext cx="4543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0" lvl="4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b="1">
                <a:solidFill>
                  <a:srgbClr val="FFFF00"/>
                </a:solidFill>
                <a:latin typeface="Arial" charset="0"/>
              </a:rPr>
              <a:t>1.</a:t>
            </a:r>
            <a:r>
              <a:rPr lang="ru-RU" sz="2800" b="1">
                <a:solidFill>
                  <a:srgbClr val="FF3300"/>
                </a:solidFill>
                <a:latin typeface="Arial" charset="0"/>
              </a:rPr>
              <a:t> </a:t>
            </a:r>
            <a:r>
              <a:rPr lang="ru-RU" sz="2800" b="1">
                <a:solidFill>
                  <a:srgbClr val="FFFF00"/>
                </a:solidFill>
                <a:latin typeface="Arial" charset="0"/>
              </a:rPr>
              <a:t>Задачи СЭС</a:t>
            </a:r>
            <a:endParaRPr lang="ru-RU" sz="2800" i="1">
              <a:solidFill>
                <a:srgbClr val="FFFF00"/>
              </a:solidFill>
              <a:latin typeface="Arial" charset="0"/>
            </a:endParaRP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На различных этапах развития общества глобальная задача </a:t>
            </a:r>
            <a:r>
              <a:rPr lang="ru-RU" sz="2800" dirty="0">
                <a:solidFill>
                  <a:srgbClr val="FFFF00"/>
                </a:solidFill>
                <a:latin typeface="Arial" charset="0"/>
              </a:rPr>
              <a:t>конкретизируется</a:t>
            </a:r>
            <a:r>
              <a:rPr lang="ru-RU" sz="2800" dirty="0">
                <a:latin typeface="Arial" charset="0"/>
              </a:rPr>
              <a:t> в соответствии со спецификой развития экономики и общества в целом. Так, в 90-е годы в российской экономике в связи с переходом к рыночным отношениям произошли глубокие качественные изменения, которые поставили перед статистикой новые задачи и потребовали ее реформирования</a:t>
            </a:r>
          </a:p>
        </p:txBody>
      </p:sp>
      <p:sp>
        <p:nvSpPr>
          <p:cNvPr id="22533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4B82501-480D-4540-B889-4B1CE5971377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2534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05038"/>
            <a:ext cx="7677150" cy="649287"/>
          </a:xfrm>
          <a:noFill/>
        </p:spPr>
        <p:txBody>
          <a:bodyPr/>
          <a:lstStyle/>
          <a:p>
            <a:pPr algn="ctr"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Давайте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познакомимся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2854325"/>
            <a:ext cx="6635750" cy="3814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ko-KR" sz="2000" smtClean="0">
                <a:solidFill>
                  <a:schemeClr val="tx2"/>
                </a:solidFill>
              </a:rPr>
              <a:t>Сиденко Анатолий Викторович, доктор экономических наук, профессор кафедры статистики, первый вице-президент Российской академии диалектико-системных исследований и разработок</a:t>
            </a:r>
            <a:endParaRPr lang="en-US" altLang="ko-KR" sz="2000" smtClean="0">
              <a:solidFill>
                <a:schemeClr val="tx2"/>
              </a:solidFill>
              <a:ea typeface="굴림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ko-KR" sz="2000" smtClean="0">
                <a:solidFill>
                  <a:schemeClr val="tx2"/>
                </a:solidFill>
              </a:rPr>
              <a:t>Координаты: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ko-KR" sz="2000" smtClean="0">
                <a:solidFill>
                  <a:schemeClr val="tx2"/>
                </a:solidFill>
              </a:rPr>
              <a:t>Телефон мобильный 8(925)502-36-48</a:t>
            </a:r>
            <a:r>
              <a:rPr lang="ru-RU" altLang="ko-KR" sz="2000" smtClean="0">
                <a:solidFill>
                  <a:schemeClr val="tx2"/>
                </a:solidFill>
                <a:latin typeface="Verdana" pitchFamily="34" charset="0"/>
                <a:ea typeface="굴림" charset="-127"/>
              </a:rPr>
              <a:t> </a:t>
            </a:r>
            <a:endParaRPr lang="en-US" altLang="ko-KR" sz="2000" smtClean="0">
              <a:solidFill>
                <a:schemeClr val="tx2"/>
              </a:solidFill>
              <a:latin typeface="Verdana" pitchFamily="34" charset="0"/>
              <a:ea typeface="굴림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ko-KR" sz="2000" smtClean="0">
                <a:solidFill>
                  <a:schemeClr val="tx2"/>
                </a:solidFill>
              </a:rPr>
              <a:t>Адрес электронной почты </a:t>
            </a:r>
            <a:r>
              <a:rPr lang="en-US" altLang="ko-KR" sz="2000" smtClean="0">
                <a:solidFill>
                  <a:schemeClr val="tx2"/>
                </a:solidFill>
                <a:ea typeface="굴림" charset="-127"/>
                <a:hlinkClick r:id="rId3"/>
              </a:rPr>
              <a:t>oknedis@bk.ru</a:t>
            </a:r>
            <a:endParaRPr lang="en-US" altLang="ko-KR" sz="2000" smtClean="0">
              <a:solidFill>
                <a:schemeClr val="tx2"/>
              </a:solidFill>
              <a:ea typeface="굴림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ko-KR" sz="2000" smtClean="0">
                <a:solidFill>
                  <a:schemeClr val="tx2"/>
                </a:solidFill>
              </a:rPr>
              <a:t>Сайты: </a:t>
            </a:r>
            <a:r>
              <a:rPr lang="en-US" altLang="ko-KR" sz="2000" smtClean="0">
                <a:solidFill>
                  <a:schemeClr val="tx2"/>
                </a:solidFill>
                <a:ea typeface="굴림" charset="-127"/>
                <a:hlinkClick r:id="rId4"/>
              </a:rPr>
              <a:t>http://oknedis.narod.ru</a:t>
            </a:r>
            <a:endParaRPr lang="en-US" altLang="ko-KR" sz="2000" smtClean="0">
              <a:solidFill>
                <a:schemeClr val="tx2"/>
              </a:solidFill>
              <a:ea typeface="굴림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ko-KR" sz="2000" smtClean="0">
                <a:solidFill>
                  <a:schemeClr val="tx2"/>
                </a:solidFill>
              </a:rPr>
              <a:t>Файловый архив: </a:t>
            </a:r>
            <a:r>
              <a:rPr lang="en-US" altLang="ko-KR" sz="2000" smtClean="0">
                <a:solidFill>
                  <a:schemeClr val="tx2"/>
                </a:solidFill>
                <a:ea typeface="굴림" charset="-127"/>
              </a:rPr>
              <a:t>http://ier.mylivepage.ru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ko-KR" sz="1800" smtClean="0">
                <a:solidFill>
                  <a:schemeClr val="tx2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lang="en-US" altLang="ko-KR" sz="1800" smtClean="0">
                <a:solidFill>
                  <a:schemeClr val="tx2"/>
                </a:solidFill>
                <a:latin typeface="Times New Roman" pitchFamily="18" charset="0"/>
                <a:ea typeface="굴림" charset="-127"/>
                <a:cs typeface="Times New Roman" pitchFamily="18" charset="0"/>
                <a:hlinkClick r:id="rId5"/>
              </a:rPr>
              <a:t>http://reameo.mylivepage.ru</a:t>
            </a:r>
            <a:r>
              <a:rPr lang="en-US" altLang="ko-KR" sz="1800" smtClean="0">
                <a:solidFill>
                  <a:schemeClr val="tx2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lang="ru-RU" altLang="ko-KR" sz="1800" smtClean="0">
                <a:solidFill>
                  <a:schemeClr val="tx2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lang="en-US" altLang="ko-KR" sz="1800" smtClean="0">
                <a:solidFill>
                  <a:schemeClr val="tx2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http://oknedis.mylivepage.ru</a:t>
            </a:r>
            <a:endParaRPr lang="uk-UA" sz="180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28688" y="500063"/>
            <a:ext cx="4543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0" lvl="4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b="1">
                <a:solidFill>
                  <a:srgbClr val="FFFF00"/>
                </a:solidFill>
                <a:latin typeface="Arial" charset="0"/>
              </a:rPr>
              <a:t>1.</a:t>
            </a:r>
            <a:r>
              <a:rPr lang="ru-RU" sz="2800" b="1">
                <a:solidFill>
                  <a:srgbClr val="FF3300"/>
                </a:solidFill>
                <a:latin typeface="Arial" charset="0"/>
              </a:rPr>
              <a:t> </a:t>
            </a:r>
            <a:r>
              <a:rPr lang="ru-RU" sz="2800" b="1">
                <a:solidFill>
                  <a:srgbClr val="FFFF00"/>
                </a:solidFill>
                <a:latin typeface="Arial" charset="0"/>
              </a:rPr>
              <a:t>Задачи СЭС</a:t>
            </a:r>
            <a:endParaRPr lang="ru-RU" sz="2800" i="1">
              <a:solidFill>
                <a:srgbClr val="FFFF00"/>
              </a:solidFill>
              <a:latin typeface="Arial" charset="0"/>
            </a:endParaRPr>
          </a:p>
          <a:p>
            <a:pPr marL="457200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В современных условиях </a:t>
            </a:r>
            <a:r>
              <a:rPr lang="ru-RU" sz="2800" dirty="0">
                <a:solidFill>
                  <a:srgbClr val="FFFF00"/>
                </a:solidFill>
                <a:latin typeface="Arial" charset="0"/>
              </a:rPr>
              <a:t>центральной</a:t>
            </a:r>
            <a:r>
              <a:rPr lang="ru-RU" sz="2800" dirty="0">
                <a:latin typeface="Arial" charset="0"/>
              </a:rPr>
              <a:t> задачей СЭС является создание модели государственной статистики, адаптированной к условиям развития рыночных отношений на базе современных систем показателей, методологии их расчета и методов сбора информации, соответствующих международным стандартам учета и статистики</a:t>
            </a:r>
          </a:p>
        </p:txBody>
      </p:sp>
      <p:sp>
        <p:nvSpPr>
          <p:cNvPr id="23557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A923A7C-C3F3-4E3E-B2A1-CA63D9D66E7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3558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08025" y="602615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46425" y="602615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708025" y="4883150"/>
            <a:ext cx="1809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folHlink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2800" b="1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9317" name="AutoShape 5"/>
          <p:cNvSpPr>
            <a:spLocks noChangeArrowheads="1"/>
          </p:cNvSpPr>
          <p:nvPr/>
        </p:nvSpPr>
        <p:spPr bwMode="auto">
          <a:xfrm>
            <a:off x="685800" y="228600"/>
            <a:ext cx="7519988" cy="581025"/>
          </a:xfrm>
          <a:prstGeom prst="roundRect">
            <a:avLst>
              <a:gd name="adj" fmla="val 12477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  <a:effectLst>
            <a:outerShdw dist="53882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69318" name="Rectangle 6"/>
          <p:cNvSpPr>
            <a:spLocks noChangeArrowheads="1"/>
          </p:cNvSpPr>
          <p:nvPr/>
        </p:nvSpPr>
        <p:spPr bwMode="auto">
          <a:xfrm>
            <a:off x="2133600" y="228600"/>
            <a:ext cx="4760913" cy="950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1.Предмет, методы и задачи СЭС</a:t>
            </a:r>
            <a:endParaRPr lang="en-A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AU" sz="32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9319" name="Rectangle 7"/>
          <p:cNvSpPr>
            <a:spLocks noChangeArrowheads="1"/>
          </p:cNvSpPr>
          <p:nvPr/>
        </p:nvSpPr>
        <p:spPr bwMode="auto">
          <a:xfrm>
            <a:off x="838200" y="1330325"/>
            <a:ext cx="7335838" cy="41524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Задачи</a:t>
            </a: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СЭС: </a:t>
            </a:r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а) изучение воспроизводства отечественного продукта и его основных стадий; </a:t>
            </a:r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б) исследование социальных явлений, оказывающих влияние на экономику страны.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/>
              <a:t> </a:t>
            </a: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Как известно, статистика подразделяется на много частей.</a:t>
            </a:r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Теория статистики</a:t>
            </a: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выясняет сущность, формулирует научное определение основных категорий и понятий статистики, разрабатывает методы получения, обработки и анализа статистических данных</a:t>
            </a:r>
          </a:p>
        </p:txBody>
      </p:sp>
      <p:sp>
        <p:nvSpPr>
          <p:cNvPr id="24584" name="Дата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D1F2451-0870-44B0-AA47-9B8EF76A958C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4585" name="Нижний колонтитул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28625" y="857250"/>
            <a:ext cx="6015038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b="1">
                <a:solidFill>
                  <a:srgbClr val="FFFF00"/>
                </a:solidFill>
                <a:latin typeface="Arial" charset="0"/>
              </a:rPr>
              <a:t>1.Место  СЭС в системе наук</a:t>
            </a: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СЭС представляет собой самостоятельную научную дисциплину, однако количественное измерение экономических процессов и явлений основывается на положениях экономической теории, результатах изучения качественных аспектов экономических процессов, полученных в рамках общей экономической теории и различных прикладных разделов экономической науки </a:t>
            </a:r>
          </a:p>
        </p:txBody>
      </p:sp>
      <p:sp>
        <p:nvSpPr>
          <p:cNvPr id="25605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C4C16D0-C6A0-43BD-8DBF-B5CD7CDA6B09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5606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028825" y="620713"/>
            <a:ext cx="538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b="1">
                <a:solidFill>
                  <a:srgbClr val="FFFF00"/>
                </a:solidFill>
                <a:latin typeface="Arial" charset="0"/>
              </a:rPr>
              <a:t>1.Место  СЭС в системе наук</a:t>
            </a:r>
            <a:r>
              <a:rPr lang="ru-RU" sz="2800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68313" y="1484313"/>
            <a:ext cx="80645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3600" dirty="0">
                <a:latin typeface="Arial" charset="0"/>
              </a:rPr>
              <a:t>В свою очередь в экономической теории используются результаты статистического описания экономических процессов.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3600" dirty="0">
                <a:latin typeface="Arial" charset="0"/>
              </a:rPr>
              <a:t>Экономическая статистика также тесно связана с другими разделами статистики</a:t>
            </a:r>
          </a:p>
        </p:txBody>
      </p:sp>
      <p:sp>
        <p:nvSpPr>
          <p:cNvPr id="26629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9A28FB9-8053-4387-9E51-B01CD41E4559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6630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95288" y="404813"/>
            <a:ext cx="838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ru-RU" sz="2400">
              <a:latin typeface="Arial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55650" y="105251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364163" y="15573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916238" y="333375"/>
            <a:ext cx="3255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3200" b="1">
                <a:solidFill>
                  <a:srgbClr val="FFFF00"/>
                </a:solidFill>
                <a:latin typeface="Arial" charset="0"/>
              </a:rPr>
              <a:t>1. Основы СЭС</a:t>
            </a: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68313" y="1381125"/>
            <a:ext cx="84248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В СЭС решаются вопросы приложения всей совокупности статистических методов к конкретному предмету и объекту исследования </a:t>
            </a:r>
          </a:p>
        </p:txBody>
      </p:sp>
      <p:sp>
        <p:nvSpPr>
          <p:cNvPr id="27655" name="Дата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6FDD3C5-A7BB-4784-AB3B-0E7E9273CB59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7656" name="Нижний колонтитул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1364" name="AutoShape 4"/>
          <p:cNvSpPr>
            <a:spLocks noChangeArrowheads="1"/>
          </p:cNvSpPr>
          <p:nvPr/>
        </p:nvSpPr>
        <p:spPr bwMode="auto">
          <a:xfrm>
            <a:off x="703263" y="222250"/>
            <a:ext cx="5849937" cy="581025"/>
          </a:xfrm>
          <a:prstGeom prst="roundRect">
            <a:avLst>
              <a:gd name="adj" fmla="val 12477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  <a:effectLst>
            <a:outerShdw dist="53882" dir="2700000" algn="ctr" rotWithShape="0">
              <a:srgbClr val="91919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914400" y="228600"/>
            <a:ext cx="6400800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400" b="1">
                <a:solidFill>
                  <a:schemeClr val="tx1"/>
                </a:solidFill>
              </a:rPr>
              <a:t>1.Предмет, методы и задачи СЭС</a:t>
            </a:r>
            <a:endParaRPr lang="en-AU" sz="3200" b="1">
              <a:solidFill>
                <a:schemeClr val="tx1"/>
              </a:solidFill>
            </a:endParaRPr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304800" y="990600"/>
            <a:ext cx="7642225" cy="5260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/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        </a:t>
            </a:r>
            <a:r>
              <a:rPr lang="ru-RU" sz="2400" dirty="0">
                <a:solidFill>
                  <a:srgbClr val="FF3399"/>
                </a:solidFill>
              </a:rPr>
              <a:t>Экономическая статистика </a:t>
            </a:r>
            <a:r>
              <a:rPr lang="ru-RU" sz="2400" dirty="0">
                <a:solidFill>
                  <a:schemeClr val="tx1"/>
                </a:solidFill>
              </a:rPr>
              <a:t>изучает экономику в целом, т.е. процесс расширенного воспроизводства.</a:t>
            </a:r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      </a:t>
            </a:r>
            <a:r>
              <a:rPr lang="ru-RU" sz="2400" dirty="0">
                <a:solidFill>
                  <a:srgbClr val="FF3399"/>
                </a:solidFill>
              </a:rPr>
              <a:t>Статистика отраслей </a:t>
            </a:r>
            <a:r>
              <a:rPr lang="ru-RU" sz="2400" dirty="0">
                <a:solidFill>
                  <a:schemeClr val="tx1"/>
                </a:solidFill>
              </a:rPr>
              <a:t>экономики изучает процессы, протекающие в данной отрасли.</a:t>
            </a:r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>
                <a:solidFill>
                  <a:srgbClr val="FFFF00"/>
                </a:solidFill>
              </a:rPr>
              <a:t>      </a:t>
            </a:r>
            <a:r>
              <a:rPr lang="ru-RU" sz="2400" dirty="0">
                <a:solidFill>
                  <a:srgbClr val="FF3399"/>
                </a:solidFill>
              </a:rPr>
              <a:t>Социальная статистика </a:t>
            </a:r>
            <a:r>
              <a:rPr lang="ru-RU" sz="2400" dirty="0">
                <a:solidFill>
                  <a:schemeClr val="tx1"/>
                </a:solidFill>
              </a:rPr>
              <a:t>изучает такие явления, как уровень жизни, потребление материальных благ населением, образование; изучается процесс воспроизводства материального и культурного благосостояния .</a:t>
            </a:r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Все разделы СЭС неразрывно связаны между собой. Единство состоит в том, что все разделы жизни с количественной стороны неотделимы от качественной </a:t>
            </a:r>
            <a:r>
              <a:rPr lang="ru-RU" sz="2400" dirty="0" smtClean="0">
                <a:solidFill>
                  <a:schemeClr val="tx1"/>
                </a:solidFill>
              </a:rPr>
              <a:t>стороны</a:t>
            </a:r>
            <a:endParaRPr lang="ru-RU" sz="2400" dirty="0">
              <a:solidFill>
                <a:schemeClr val="tx1"/>
              </a:solidFill>
            </a:endParaRPr>
          </a:p>
          <a:p>
            <a:pPr algn="just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en-AU" sz="24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679" name="Дата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77BD5A9-FE42-4E88-9328-7EDE98EADFF1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8680" name="Нижний колонтитул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95288" y="404813"/>
            <a:ext cx="838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ru-RU" sz="2400">
              <a:latin typeface="Arial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755650" y="105251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5364163" y="15573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916238" y="333375"/>
            <a:ext cx="3255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3200" b="1">
                <a:solidFill>
                  <a:srgbClr val="FFFF00"/>
                </a:solidFill>
                <a:latin typeface="Arial" charset="0"/>
              </a:rPr>
              <a:t>1. Основы СЭС</a:t>
            </a: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68313" y="1381125"/>
            <a:ext cx="8424862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СЭС изучает национальную экономику, дает конкретную цифровую характеристику состояния и динамики экономического потенциала общества в неразрывной связи и взаимозависимости всех его составных элементов, а также анализирует результаты деятельности человека во всех подсистемах национальной экономики – отраслях и секторах экономики, хозяйствующих субъектах</a:t>
            </a:r>
            <a:endParaRPr lang="ru-RU" sz="2800" b="1" i="1" dirty="0">
              <a:latin typeface="Arial" charset="0"/>
            </a:endParaRPr>
          </a:p>
        </p:txBody>
      </p:sp>
      <p:sp>
        <p:nvSpPr>
          <p:cNvPr id="29703" name="Дата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AFD7E47-8F15-4E6C-B4BE-A27C658E2F5B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29704" name="Нижний колонтитул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Основными задачами СЭС являются:</a:t>
            </a:r>
          </a:p>
          <a:p>
            <a:pPr marL="2286000" lvl="4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 i="1">
              <a:solidFill>
                <a:srgbClr val="FF3300"/>
              </a:solidFill>
              <a:latin typeface="Arial" charset="0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предоставление органам государственного управления информации, необходимой им для принятия решений по широкому кругу вопросов, связанных с формированием экономической политики, разработкой различных государственных программ и мер по их реализации</a:t>
            </a:r>
          </a:p>
        </p:txBody>
      </p:sp>
      <p:sp>
        <p:nvSpPr>
          <p:cNvPr id="30725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9D64A3B-EFDE-4AF3-9E15-738EF5FC1AD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0726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Основными задачами СЭС являются:</a:t>
            </a:r>
          </a:p>
          <a:p>
            <a:pPr marL="2286000" lvl="4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 i="1">
              <a:latin typeface="Arial" charset="0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обеспечение информацией о развитии экономики и социальной сферы руководителей предприятий и компаний, менеджеров, организаторов производства и бизнесменов, необходимой им для лучшего понимания макроэкономического климата, в котором функционируют их компании или предприятия, в частности, при принятии решений об инвестициях, расширении производства, организации сбыта</a:t>
            </a:r>
          </a:p>
        </p:txBody>
      </p:sp>
      <p:sp>
        <p:nvSpPr>
          <p:cNvPr id="31749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9416377-CA83-4985-8494-BD0337620AED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1750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Основными задачами СЭС являются:</a:t>
            </a:r>
          </a:p>
          <a:p>
            <a:pPr marL="2286000" lvl="4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 i="1">
              <a:solidFill>
                <a:srgbClr val="FF3300"/>
              </a:solidFill>
              <a:latin typeface="Arial" charset="0"/>
            </a:endParaRP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информирование об основных итогах и тенденциях социально-экономического развития широкой общественности, научно-исследовательских учреждений, общественно-политических организаций и отдельных лиц</a:t>
            </a:r>
          </a:p>
        </p:txBody>
      </p:sp>
      <p:sp>
        <p:nvSpPr>
          <p:cNvPr id="32773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48CE474-8E38-4A33-BD5E-2F6977FD7E1D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2774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05038"/>
            <a:ext cx="7677150" cy="649287"/>
          </a:xfrm>
          <a:noFill/>
        </p:spPr>
        <p:txBody>
          <a:bodyPr/>
          <a:lstStyle/>
          <a:p>
            <a:pPr algn="ctr"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Программа работы на семестр</a:t>
            </a:r>
            <a:endParaRPr lang="uk-UA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2854325"/>
            <a:ext cx="6635750" cy="38147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июне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сдаете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экзамен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всему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курсу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“Статистика”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Поэтому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наряду с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новым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материалом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нужно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будет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повторить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важнейшие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теории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статистики.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Примерно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проведем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контрольную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работу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ваших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остаточных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знаний по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теории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статистики и по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пройденному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материалу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этого</a:t>
            </a:r>
            <a:r>
              <a:rPr lang="uk-UA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семестра</a:t>
            </a:r>
            <a:endParaRPr lang="uk-UA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Задачи СЭС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Задачи статистики тесно связаны с социально-политическим устройством. Так, в СССР одной из основных задач статистики был контроль за выполнением плана, зато второстепенное внимание уделялось таким важнейшим в условиях рынка показателям, как прибыль, цена, финансы</a:t>
            </a:r>
          </a:p>
        </p:txBody>
      </p:sp>
      <p:sp>
        <p:nvSpPr>
          <p:cNvPr id="33797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2422F66-CEAB-42F5-A7CD-4D66AA55FFED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3798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Задачи СЭС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dirty="0">
                <a:latin typeface="Arial" charset="0"/>
              </a:rPr>
              <a:t>Следовательно,  основными задачами статистики в условиях рыночной экономики являются систематическое описание и анализ следующих экономических явлений и процессов: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 dirty="0">
              <a:latin typeface="Arial" charset="0"/>
            </a:endParaRP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численность и структура населения страны, его распределение по регионам и территориям, наиболее важные показатели воспроизводства</a:t>
            </a:r>
          </a:p>
        </p:txBody>
      </p:sp>
      <p:sp>
        <p:nvSpPr>
          <p:cNvPr id="34821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D2B4C6A-8C30-43E3-91AA-A800784C884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4822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Экономические явления и процессы, описываемые и анализируемые СЭС: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экономические ресурсы страны, их структура и динамика, распределение по отраслям и секторам экономики, эффективность их использования;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основные результаты экономического процесса, размеры и структура произведенного продукта, темпы экономического роста, использование произведенного продукта на накопление и потребление, пропорции между отраслями и секторами экономики</a:t>
            </a:r>
          </a:p>
        </p:txBody>
      </p:sp>
      <p:sp>
        <p:nvSpPr>
          <p:cNvPr id="35845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2FC2BB4-63F5-4007-9580-015EC1CACF23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5846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Экономические явления и процессы, описываемые и анализируемые СЭС: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результаты производства в основных отраслях экономики и наиболее важных товаров или групп товаров, а также оказания услуг;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распределение доходов;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первичное и вторичное распределение, формирование конечных доходов и их использование, дифференциация при распределении доходов между различными группами населения</a:t>
            </a:r>
          </a:p>
        </p:txBody>
      </p:sp>
      <p:sp>
        <p:nvSpPr>
          <p:cNvPr id="36869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7F43E2-C20A-4316-990B-E9F50174AFE5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6870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Экономические явления и процессы, описываемые и анализируемые СЭС: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инфляция и факторы, влияющие на нее;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 занятость населения и безработица, факторы, влияющие на показатели занятости населения и безработицы;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уровень жизни населения и его динамика, основные факторы, влияющие на уровень благосостояния, потребление товаров и услуг, доходы и сбережение, имущество домашних хозяйств, финансовые активы домашних хозяйств, наличие товаров длительного пользования, социально-культурные условия жизни</a:t>
            </a:r>
          </a:p>
        </p:txBody>
      </p:sp>
      <p:sp>
        <p:nvSpPr>
          <p:cNvPr id="37893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9DE663E-44AC-47FB-BCA8-73D54C683A37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7894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Экономические явления и процессы, описываемые и анализируемые СЭС: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развитие социальной сферы, образование и здравоохранение, взаимосвязи между показателями развития социальной сферы и экономического роста; 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состояние здоровья</a:t>
            </a:r>
            <a:r>
              <a:rPr lang="ru-RU" sz="2800" i="1" dirty="0">
                <a:latin typeface="Arial" charset="0"/>
              </a:rPr>
              <a:t>;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жилищно-коммунальное хозяйство и услуги, размеры и структура жилищного фонда, обеспеченность жильем населения, коммунальные услуги и удобства</a:t>
            </a:r>
          </a:p>
        </p:txBody>
      </p:sp>
      <p:sp>
        <p:nvSpPr>
          <p:cNvPr id="38917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6C23DD1-F367-4FC4-80FB-AB24DF34A454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8918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Экономические явления и процессы, описываемые и анализируемые СЭС: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инвестиционный процесс, объем инвестиций и их структура, источники финансирования и их эффективность;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функционирование финансовой системы: государственный бюджет, финансовые операции, осуществляемые различными секторами экономики, денежная масса в обращении, объем предоставленных ссуд, финансовая задолженность, операции страховых компаний, фондовый рынок, операции с ценными бумагами</a:t>
            </a:r>
          </a:p>
        </p:txBody>
      </p:sp>
      <p:sp>
        <p:nvSpPr>
          <p:cNvPr id="39941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5C5DB3D-C008-4FDF-B455-B427B128764C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39942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Экономические явления и процессы, описываемые и анализируемые СЭС: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внешнеэкономические связи, определение потребностей внешнего рынка;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заимствования, структура и динамика золотовалютных резервов;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развитие науки и техники, влияние технического прогресса на экономический рост;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состояние окружающей среды и меры по ее защите, расходы на защиту окружающей среды</a:t>
            </a:r>
          </a:p>
        </p:txBody>
      </p:sp>
      <p:sp>
        <p:nvSpPr>
          <p:cNvPr id="40965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AAE670A-EC58-4B40-B3D4-41CC9475DD0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0966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827088" y="115888"/>
            <a:ext cx="71072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00"/>
                </a:solidFill>
                <a:latin typeface="Arial" charset="0"/>
              </a:rPr>
              <a:t>1. Экономические явления и процессы, описываемые и анализируемые СЭС: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49250" y="1412875"/>
            <a:ext cx="87947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производственно-технологические связи между отраслями экономики, зависимость между конечным спросом и производством продукции в важнейших отраслях экономики на основе модели межотраслевого баланса; </a:t>
            </a: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наиболее важные качественные характеристики развития экономики: производительность труда, эффективность использования основного капитала и других экономических ресурсов;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ru-RU" sz="2800" dirty="0">
                <a:latin typeface="Arial" charset="0"/>
              </a:rPr>
              <a:t> характеристики хозяйствующих субъектов</a:t>
            </a:r>
          </a:p>
        </p:txBody>
      </p:sp>
      <p:sp>
        <p:nvSpPr>
          <p:cNvPr id="41989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DB32EA0-BBEA-4326-9C0B-3D8A872134F4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1990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76250"/>
            <a:ext cx="7993063" cy="5184775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marL="990600" lvl="1" indent="-533400" algn="just" eaLnBrk="1" hangingPunct="1">
              <a:buFontTx/>
              <a:buNone/>
              <a:defRPr/>
            </a:pPr>
            <a:r>
              <a:rPr lang="ru-RU" sz="3200" b="1" i="1" dirty="0" smtClean="0">
                <a:solidFill>
                  <a:srgbClr val="FFFF00"/>
                </a:solidFill>
              </a:rPr>
              <a:t>1. </a:t>
            </a:r>
            <a:r>
              <a:rPr lang="ru-RU" sz="3200" b="1" i="1" dirty="0" smtClean="0">
                <a:solidFill>
                  <a:srgbClr val="FF3300"/>
                </a:solidFill>
              </a:rPr>
              <a:t>Предмет исследования</a:t>
            </a:r>
            <a:r>
              <a:rPr lang="ru-RU" sz="3200" b="1" i="1" dirty="0" smtClean="0">
                <a:solidFill>
                  <a:srgbClr val="FFFF00"/>
                </a:solidFill>
              </a:rPr>
              <a:t> СЭС</a:t>
            </a:r>
            <a:r>
              <a:rPr lang="ru-RU" sz="3200" dirty="0" smtClean="0">
                <a:solidFill>
                  <a:srgbClr val="FFFF00"/>
                </a:solidFill>
              </a:rPr>
              <a:t> – национальная экономика страны</a:t>
            </a:r>
          </a:p>
          <a:p>
            <a:pPr marL="990600" lvl="1" indent="-533400" algn="just" eaLnBrk="1" hangingPunct="1">
              <a:buFontTx/>
              <a:buNone/>
              <a:defRPr/>
            </a:pPr>
            <a:endParaRPr lang="ru-RU" sz="3200" dirty="0" smtClean="0">
              <a:solidFill>
                <a:srgbClr val="FFFF00"/>
              </a:solidFill>
            </a:endParaRPr>
          </a:p>
          <a:p>
            <a:pPr marL="990600" lvl="1" indent="-533400" algn="just" eaLnBrk="1" hangingPunct="1">
              <a:buFontTx/>
              <a:buNone/>
              <a:defRPr/>
            </a:pPr>
            <a:r>
              <a:rPr lang="ru-RU" sz="3200" b="1" i="1" dirty="0" smtClean="0">
                <a:solidFill>
                  <a:srgbClr val="FF3300"/>
                </a:solidFill>
              </a:rPr>
              <a:t>Объект исследования</a:t>
            </a:r>
            <a:r>
              <a:rPr lang="ru-RU" sz="3200" b="1" i="1" dirty="0" smtClean="0">
                <a:solidFill>
                  <a:srgbClr val="FFFF00"/>
                </a:solidFill>
              </a:rPr>
              <a:t> СЭС</a:t>
            </a:r>
            <a:r>
              <a:rPr lang="ru-RU" sz="3200" dirty="0" smtClean="0">
                <a:solidFill>
                  <a:srgbClr val="FFFF00"/>
                </a:solidFill>
              </a:rPr>
              <a:t> – массовые экономические и социальные процессы и явления, совершающиеся на уровне экономики страны в целом как единого народно-хозяйственного комплекса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995738" y="633888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4301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6C27895-3492-4731-9336-06F3DE07ADF3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301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05038"/>
            <a:ext cx="7677150" cy="649287"/>
          </a:xfrm>
          <a:noFill/>
        </p:spPr>
        <p:txBody>
          <a:bodyPr/>
          <a:lstStyle/>
          <a:p>
            <a:pPr algn="ctr"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Программа работы на семестр</a:t>
            </a:r>
            <a:endParaRPr lang="uk-UA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6338" y="2854325"/>
            <a:ext cx="6635750" cy="38147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uk-UA" sz="24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 не буду делать различия между лекциями и практическими занятиями. Будьте готовы к тому, что после ознакомления с темой на лекции в следующий раз у нас будет практическое занятие по изученной теме. Поэтому носите с собой калькулятор и задачник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FFFF00"/>
                </a:solidFill>
              </a:rPr>
              <a:t>1. Задача СЭС -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dirty="0" smtClean="0"/>
              <a:t>    </a:t>
            </a:r>
            <a:r>
              <a:rPr lang="ru-RU" sz="2800" dirty="0" smtClean="0">
                <a:solidFill>
                  <a:srgbClr val="FFFF00"/>
                </a:solidFill>
              </a:rPr>
              <a:t>получение количественно-качественных характеристик конкретных результатов деятельности человека в национальной экономике в единстве всех ее подсистем.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Таким образом, СЭС изучает массовые экономические, социальные процессы и явления на макроуровне, выявляет присущие им закономерности, дает количественно-качественную характеристику проявления действия экономических законов в конкретных условиях</a:t>
            </a:r>
          </a:p>
        </p:txBody>
      </p:sp>
      <p:sp>
        <p:nvSpPr>
          <p:cNvPr id="4403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507DFDE-D646-4F4C-89F5-21B3200DF931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403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1. Теоретической основой СЭС</a:t>
            </a: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   является общая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экономическая теория</a:t>
            </a:r>
            <a:r>
              <a:rPr lang="ru-RU" dirty="0" smtClean="0">
                <a:solidFill>
                  <a:srgbClr val="FFFF00"/>
                </a:solidFill>
              </a:rPr>
              <a:t>, которая раскрывает всю систему экономических явлений и процессов в их взаимосвязи и взаимообусловленности с помощью экономических категорий и законов</a:t>
            </a:r>
          </a:p>
        </p:txBody>
      </p:sp>
      <p:sp>
        <p:nvSpPr>
          <p:cNvPr id="4506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495558-D5EF-42C7-872A-F7845E0157F9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506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1. СЭС и экономическая теория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Экономическая теория служит для статистики научным руководством к познанию экономической действительности. Однако связь статистики с общей экономической теорией не является односторонней</a:t>
            </a:r>
          </a:p>
        </p:txBody>
      </p:sp>
      <p:sp>
        <p:nvSpPr>
          <p:cNvPr id="4608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59ACABC-13B4-4DAA-B4FD-41E05080BC9F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608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1. СЭС и экономическая теория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FFFF00"/>
                </a:solidFill>
              </a:rPr>
              <a:t>Между ними существует и обратная связь: общая экономическая теория использует статистическую информацию для изучения конкретного проявления экономических законов, количественного и качественного состояния и динамики экономических явлений и процессов, взаимосвязей между ними и закономерностей их развития, что позволяет ей открывать новые явления, процессы, связи, тенденции, формулировать новые экономические законы, т. е. статистика способствует обогащению и развитию экономической теории</a:t>
            </a:r>
          </a:p>
        </p:txBody>
      </p:sp>
      <p:sp>
        <p:nvSpPr>
          <p:cNvPr id="4710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500D765-EAF0-40D2-80D1-98F233EE7297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710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1. СЭС и экономическая теория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Отличительной особенностью взаимосвязи СЭС и общей экономической теории сегодня является то, что идет параллельное, очень интенсивное развитие этих наук в новых динамичных условиях, что способствует значительному укреплению их связи</a:t>
            </a:r>
            <a:endParaRPr lang="ru-RU" dirty="0" smtClean="0"/>
          </a:p>
        </p:txBody>
      </p:sp>
      <p:sp>
        <p:nvSpPr>
          <p:cNvPr id="4813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133AF78-5FBD-4E89-A4CD-0B7730E8CE0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813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1. Методологической основой СЭС</a:t>
            </a: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   является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общая теория статистики</a:t>
            </a:r>
            <a:r>
              <a:rPr lang="ru-RU" dirty="0" smtClean="0">
                <a:solidFill>
                  <a:srgbClr val="FFFF00"/>
                </a:solidFill>
              </a:rPr>
              <a:t>, которая разрабатывает статистическую методологию, т. е. статистические методы сбора, обработки, представления и анализа статистической информации</a:t>
            </a:r>
          </a:p>
        </p:txBody>
      </p:sp>
      <p:sp>
        <p:nvSpPr>
          <p:cNvPr id="4915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E1CD8A1-21A7-46C2-84D8-6B9BC2128283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4915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1. Взаимосвязь СЭС</a:t>
            </a: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с другими экономическими науками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   СЭС неразрывно связана с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математической статистикой</a:t>
            </a:r>
            <a:r>
              <a:rPr lang="ru-RU" dirty="0" smtClean="0">
                <a:solidFill>
                  <a:srgbClr val="FFFF00"/>
                </a:solidFill>
              </a:rPr>
              <a:t>, которая разрабатывает математические методы обработки и анализа статистических данных, а также с другими разделами статистической науки, в частности, с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отраслевыми статистиками, статистикой населения, социальной  </a:t>
            </a:r>
          </a:p>
        </p:txBody>
      </p:sp>
      <p:sp>
        <p:nvSpPr>
          <p:cNvPr id="5018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F5E8FF5-E350-446A-8DBC-D54FF8F75025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018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1. Взаимосвязь СЭС</a:t>
            </a: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с другими экономическими науками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ru-RU" dirty="0" smtClean="0">
                <a:solidFill>
                  <a:srgbClr val="FFFF00"/>
                </a:solidFill>
              </a:rPr>
              <a:t> СЭС не только использует созданные другими науками статистические показатели и методы. Развиваясь в соответствии с происходящими в обществе изменениями, СЭС  создает новые и совершенствует существующие показатели и методы</a:t>
            </a:r>
          </a:p>
        </p:txBody>
      </p:sp>
      <p:sp>
        <p:nvSpPr>
          <p:cNvPr id="5120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C521AD6-2DF6-42D3-BF95-F6CAE83933F5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120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</a:t>
            </a:r>
            <a:r>
              <a:rPr lang="ru-RU" sz="4000" b="1" i="1" dirty="0" smtClean="0">
                <a:solidFill>
                  <a:srgbClr val="FFFF00"/>
                </a:solidFill>
              </a:rPr>
              <a:t> </a:t>
            </a: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Система показателей </a:t>
            </a:r>
            <a:b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СЭС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 В соответствии с предметом и задачами СЭС строится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система</a:t>
            </a:r>
            <a:r>
              <a:rPr lang="ru-RU" dirty="0" smtClean="0">
                <a:solidFill>
                  <a:srgbClr val="FFFF00"/>
                </a:solidFill>
              </a:rPr>
              <a:t> ее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показателей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</a:p>
          <a:p>
            <a:pPr algn="just"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   т. е. совокупность конкретных количественно-качественных статистических характеристик национальной экономики</a:t>
            </a:r>
          </a:p>
        </p:txBody>
      </p:sp>
      <p:sp>
        <p:nvSpPr>
          <p:cNvPr id="5222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491B903-5C8B-4C4D-A111-E27CD7AEF9CB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222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Система показателей </a:t>
            </a:r>
            <a:b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СЭС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состоит из трех групп: 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 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1. Статистика экономического потенциала общества:</a:t>
            </a:r>
          </a:p>
          <a:p>
            <a:pPr algn="just"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населения, трудовых ресурсов и рынка труда;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национального богатства</a:t>
            </a:r>
          </a:p>
          <a:p>
            <a:pPr eaLnBrk="1" hangingPunct="1">
              <a:buFontTx/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5325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0B3CBA3-084D-40E3-AD5F-EC75244F590B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325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Литература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Для работы нам понадобятся четыре книжки, которые можно купить за 600 рублей: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Статистика часть 5 - Задачник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Статистика часть 6 – Социальная статистика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Статистика часть 7 – Экономическая статистика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Статистика часть 8 – Международная статистика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Система показателей </a:t>
            </a:r>
            <a:b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СЭС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состоит из трех групп: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  </a:t>
            </a: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Статистика результатов экономической деятельности: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производства и использования национального продукта;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рынка товаров и услуг;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затрат на производство товаров и услуг;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финансов;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эффективности экономической деятельности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800" dirty="0" smtClean="0">
              <a:solidFill>
                <a:srgbClr val="FFFF00"/>
              </a:solidFill>
            </a:endParaRPr>
          </a:p>
        </p:txBody>
      </p:sp>
      <p:sp>
        <p:nvSpPr>
          <p:cNvPr id="5427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A8E5CB5-B0D4-4100-8E8F-F19AD8AA420E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427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Система показателей </a:t>
            </a:r>
            <a:b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СЭС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состоит из трех групп: 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 Статистика уровня жизни населения: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доходов населения;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потребления населением товаров и услуг;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состояния и развития отраслей, обслуживающих население</a:t>
            </a:r>
          </a:p>
        </p:txBody>
      </p:sp>
      <p:sp>
        <p:nvSpPr>
          <p:cNvPr id="5530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6BBD456-3352-4B4C-A105-A737798AF562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530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Система показателей </a:t>
            </a:r>
            <a:b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СЭС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ru-RU" dirty="0" smtClean="0">
                <a:solidFill>
                  <a:srgbClr val="FFFF00"/>
                </a:solidFill>
              </a:rPr>
              <a:t>Каждая из этих групп строится как система показателей, характеризующих отдельные экономические явления, только их совокупность  дает характеристику состояния и развития национальной экономики в целом</a:t>
            </a:r>
          </a:p>
        </p:txBody>
      </p:sp>
      <p:sp>
        <p:nvSpPr>
          <p:cNvPr id="5632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661393C-295C-44EC-B880-2627E3DD7D3F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632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Отличительные черты системы показателей </a:t>
            </a:r>
            <a:b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СЭС: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arenR"/>
              <a:defRPr/>
            </a:pPr>
            <a:r>
              <a:rPr lang="ru-RU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разнообразие показателей</a:t>
            </a:r>
          </a:p>
          <a:p>
            <a:pPr marL="533400" indent="-533400" algn="just" eaLnBrk="1" hangingPunct="1">
              <a:buFontTx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     Они могут быть натуральными, стоимостными и трудовыми; абсолютными и относительными; количественными и качественными; индивидуальными и общими; отраслевыми, региональными и народно-хозяйственными; разнообразными по качеству в зависимости от характера изучаемых явлений и процессов</a:t>
            </a:r>
            <a:endParaRPr lang="ru-RU" sz="2800" dirty="0" smtClean="0"/>
          </a:p>
        </p:txBody>
      </p:sp>
      <p:sp>
        <p:nvSpPr>
          <p:cNvPr id="5734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A8A8DB4-0C8A-4F45-9F47-D502484934E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734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Отличительные черты системы показателей </a:t>
            </a:r>
            <a:b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СЭС: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just"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2)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взаимосвязь и единство показателей</a:t>
            </a:r>
            <a:r>
              <a:rPr lang="ru-RU" dirty="0" smtClean="0">
                <a:solidFill>
                  <a:srgbClr val="FFFF00"/>
                </a:solidFill>
              </a:rPr>
              <a:t>, позволяющие охарактеризовать сложнейший процесс развития национальной экономики России</a:t>
            </a:r>
          </a:p>
        </p:txBody>
      </p:sp>
      <p:sp>
        <p:nvSpPr>
          <p:cNvPr id="5837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8DCF6F4-A067-479F-AA2C-F33FF91C2A49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837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Отличительные черты системы показателей </a:t>
            </a:r>
            <a:b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СЭС: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just"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3)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исторический характер </a:t>
            </a:r>
            <a:r>
              <a:rPr lang="ru-RU" dirty="0" smtClean="0">
                <a:solidFill>
                  <a:srgbClr val="FFFF00"/>
                </a:solidFill>
              </a:rPr>
              <a:t>системы показателей, в соответствии с которым изменения, происходящие в экономике, обязательно требуют внесения соответствующих изменений в систему показателей СЭС</a:t>
            </a:r>
          </a:p>
        </p:txBody>
      </p:sp>
      <p:sp>
        <p:nvSpPr>
          <p:cNvPr id="5939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C21B794-48E1-44ED-8E76-0433A2529742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5939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2. Система показателей </a:t>
            </a:r>
            <a:b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СЭС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ru-RU" smtClean="0">
                <a:solidFill>
                  <a:srgbClr val="FFFF00"/>
                </a:solidFill>
              </a:rPr>
              <a:t>Центральное звено реформирования статистики – переход к применению научно обоснованной системы показателей СЭС, отвечающей условиям рыночной экономики, требованиям эффективного ее функционирования в интересах общества и международным стандартам</a:t>
            </a:r>
          </a:p>
        </p:txBody>
      </p:sp>
      <p:sp>
        <p:nvSpPr>
          <p:cNvPr id="6042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1509A11-CDE3-4BEB-B6CA-792B95CE176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042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 Макроэкономические модели  статистики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Российская система </a:t>
            </a:r>
            <a:r>
              <a:rPr lang="ru-RU" b="1" i="1" dirty="0" smtClean="0">
                <a:solidFill>
                  <a:srgbClr val="FFFF00"/>
                </a:solidFill>
              </a:rPr>
              <a:t>учета и статистики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до перехода к рыночной экономике была основана на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марксистской концепции </a:t>
            </a:r>
            <a:r>
              <a:rPr lang="ru-RU" dirty="0" smtClean="0">
                <a:solidFill>
                  <a:srgbClr val="FFFF00"/>
                </a:solidFill>
              </a:rPr>
              <a:t>общественного производства и предназначалась для изучения экономики, основанной на общественной собственности на средства производства и централизованном планировании</a:t>
            </a:r>
          </a:p>
        </p:txBody>
      </p:sp>
      <p:sp>
        <p:nvSpPr>
          <p:cNvPr id="6144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89F2257-AB2B-47B3-8F0C-CF98DFE33F95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144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 Макроэкономические модели  статистики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Макроэкономической моделью этой системы был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баланс народного хозяйства БНХ</a:t>
            </a:r>
            <a:r>
              <a:rPr lang="ru-RU" dirty="0" smtClean="0">
                <a:solidFill>
                  <a:srgbClr val="FFFF00"/>
                </a:solidFill>
              </a:rPr>
              <a:t> – система таблиц, характеризующих условия, процесс и результаты воспроизводства материальных благ и услуг</a:t>
            </a:r>
          </a:p>
        </p:txBody>
      </p:sp>
      <p:sp>
        <p:nvSpPr>
          <p:cNvPr id="6246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C33AFB0-3290-4BF6-901D-53CE88A6FD4C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246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rgbClr val="FFFF00"/>
                </a:solidFill>
              </a:rPr>
              <a:t>3. </a:t>
            </a: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Макроэкономические модели  статистики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Международная система </a:t>
            </a:r>
            <a:r>
              <a:rPr lang="ru-RU" sz="2800" b="1" i="1" dirty="0" smtClean="0">
                <a:solidFill>
                  <a:srgbClr val="FFFF00"/>
                </a:solidFill>
              </a:rPr>
              <a:t>учета и статистики</a:t>
            </a:r>
            <a:r>
              <a:rPr lang="ru-RU" sz="2800" dirty="0" smtClean="0">
                <a:solidFill>
                  <a:srgbClr val="FFFF00"/>
                </a:solidFill>
              </a:rPr>
              <a:t>, используемая практически всеми странами мира, применяется для описания и анализа развития рыночной экономики, которая предполагает существование, равенство и взаимосвязь самостоятельных субъектов хозяйственной деятельности во всех сферах, независимо от того, производят они материальные продукты и услуги или оказывают нематериальные услуги</a:t>
            </a:r>
          </a:p>
        </p:txBody>
      </p:sp>
      <p:sp>
        <p:nvSpPr>
          <p:cNvPr id="6349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13159D6-49ED-4CD7-AD48-4AD2339B3E5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349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Литература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Для тех, кто не уверен в своих знаниях по теории статистики, могу предложить другие книжки из этой же серии: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Теория статистики. Учебное пособие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Статистика часть 4 – Тесты по теории статистики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Сборник задач по общей теории статистики.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    Этот комплект стоит 500 рублей, комплект из 7 книг стоит 1000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 Макроэкономические модели  статистики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Результаты деятельности и тех, и других получают форму товаров. Макроэкономической моделью этой системы выступает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система национальных счетов СНС,</a:t>
            </a:r>
            <a:r>
              <a:rPr lang="ru-RU" dirty="0" smtClean="0">
                <a:solidFill>
                  <a:srgbClr val="FFFF00"/>
                </a:solidFill>
              </a:rPr>
              <a:t> которая в современных условиях стала важнейшим разделом СЭС и общей системы экономической информации стран с рыночной экономикой</a:t>
            </a:r>
          </a:p>
        </p:txBody>
      </p:sp>
      <p:sp>
        <p:nvSpPr>
          <p:cNvPr id="6451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17DDDD5-EFAC-4981-A54C-E679C064DE59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451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642938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 СНС -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ru-RU" sz="2800" smtClean="0">
                <a:solidFill>
                  <a:srgbClr val="FFFF00"/>
                </a:solidFill>
              </a:rPr>
              <a:t>это система взаимосвязанных показателей и классификаций, используемых для описания и анализа наиболее общих результатов и аспектов экономического процесса на макроуровне, основанная на использовании такого важного приема бухгалтерского учета, как принцип двойной записи операций, а также на табличном и балансовом статистических методах</a:t>
            </a:r>
          </a:p>
        </p:txBody>
      </p:sp>
      <p:sp>
        <p:nvSpPr>
          <p:cNvPr id="6554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C9DC504-3021-475A-B803-9BD69E28A4F2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554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 СНС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ru-RU" sz="3600" dirty="0" smtClean="0">
                <a:solidFill>
                  <a:srgbClr val="FFFF00"/>
                </a:solidFill>
              </a:rPr>
              <a:t>Разработкой стандартов в области национального счетоводства занимаются международные организации. В настоящее время действующим стандартом является </a:t>
            </a: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СНС ООН 1993 г., </a:t>
            </a:r>
            <a:r>
              <a:rPr lang="ru-RU" sz="3600" dirty="0" smtClean="0">
                <a:solidFill>
                  <a:srgbClr val="FFFF00"/>
                </a:solidFill>
              </a:rPr>
              <a:t>одобренная Статистической комиссией ООН</a:t>
            </a:r>
          </a:p>
        </p:txBody>
      </p:sp>
      <p:sp>
        <p:nvSpPr>
          <p:cNvPr id="6656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5845EBC-D85D-4796-AAAC-D9350CCB227A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656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 СНС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ru-RU" smtClean="0">
                <a:solidFill>
                  <a:srgbClr val="FFFF00"/>
                </a:solidFill>
              </a:rPr>
              <a:t>СНС сформулирована в концепциях, категориях и терминах рыночной экономики. Рассмотрим те из них, без понимания которых невозможно дальнейшее изучение курса СЭС</a:t>
            </a:r>
            <a:endParaRPr lang="ru-RU" smtClean="0"/>
          </a:p>
        </p:txBody>
      </p:sp>
      <p:sp>
        <p:nvSpPr>
          <p:cNvPr id="6758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6AE7C38-4D95-4D59-927A-A5C9EDE2FD44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758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 Экономическое производство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FF00"/>
                </a:solidFill>
              </a:rPr>
              <a:t>Исходной для БНХ и СНС является концепция экономического производства и экономической деятельности.</a:t>
            </a:r>
          </a:p>
          <a:p>
            <a:pPr algn="just" eaLnBrk="1" hangingPunct="1">
              <a:buFontTx/>
              <a:buNone/>
              <a:defRPr/>
            </a:pPr>
            <a:r>
              <a:rPr lang="ru-RU" dirty="0" smtClean="0">
                <a:solidFill>
                  <a:srgbClr val="FFFF00"/>
                </a:solidFill>
              </a:rPr>
              <a:t>   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Экономическое производство </a:t>
            </a:r>
            <a:r>
              <a:rPr lang="ru-RU" dirty="0" smtClean="0">
                <a:solidFill>
                  <a:srgbClr val="FFFF00"/>
                </a:solidFill>
              </a:rPr>
              <a:t>– это сфера, где происходит производство национального продукта</a:t>
            </a:r>
            <a:endParaRPr lang="ru-RU" dirty="0" smtClean="0"/>
          </a:p>
        </p:txBody>
      </p:sp>
      <p:sp>
        <p:nvSpPr>
          <p:cNvPr id="6861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B952879-FC9B-4F31-A29F-7640FFFDEA8A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861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3.Экономическое производство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FFFF00"/>
                </a:solidFill>
              </a:rPr>
              <a:t>По марксистской концепции в БНХ к сфере экономического производства относились только материальное производство, т.е те отрасли экономики, в которых происходило создание конкретных материальных благ: промышленность, сельское и лесное хозяйство, строительство, грузовой транспорт 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  <p:sp>
        <p:nvSpPr>
          <p:cNvPr id="6963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5B238DC-84B0-4F90-972A-6D7B3B0B7B83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6963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3.Экономическое производство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4000" dirty="0" smtClean="0"/>
              <a:t>   </a:t>
            </a:r>
            <a:r>
              <a:rPr lang="ru-RU" sz="4000" dirty="0" smtClean="0">
                <a:solidFill>
                  <a:srgbClr val="FFFF00"/>
                </a:solidFill>
              </a:rPr>
              <a:t>связь по обслуживанию производственной сферы, торговля, материально-техническое снабжение и сбыт, заготовки сельскохозяйственной продукции и прочие отрасли материального производства</a:t>
            </a:r>
            <a:r>
              <a:rPr lang="ru-RU" sz="40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ru-RU" sz="4000" dirty="0" smtClean="0"/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  <p:sp>
        <p:nvSpPr>
          <p:cNvPr id="7066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F07255-2AE0-46AF-9E36-F48BAA29EFE8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066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3.Экономическое производство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3100" dirty="0" smtClean="0">
                <a:solidFill>
                  <a:srgbClr val="FFFF00"/>
                </a:solidFill>
              </a:rPr>
              <a:t>В СНС применяется более широкая концепция экономического производства, которая охватывает производство практически всех товаров и услуг, за исключением услуг, оказываемых домашними хозяйками по приготовлению пищи, поддержанию жилищ в чистоте воспитанию детей и </a:t>
            </a:r>
            <a:r>
              <a:rPr lang="ru-RU" sz="3100" dirty="0" err="1" smtClean="0">
                <a:solidFill>
                  <a:srgbClr val="FFFF00"/>
                </a:solidFill>
              </a:rPr>
              <a:t>т.д</a:t>
            </a:r>
            <a:r>
              <a:rPr lang="ru-RU" sz="3100" dirty="0" smtClean="0">
                <a:solidFill>
                  <a:srgbClr val="FFFF00"/>
                </a:solidFill>
              </a:rPr>
              <a:t> поскольку такую деятельность оценить весьма сложно</a:t>
            </a:r>
          </a:p>
        </p:txBody>
      </p:sp>
      <p:sp>
        <p:nvSpPr>
          <p:cNvPr id="7168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43E5594-A114-43B9-AEAB-149693BA6E12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168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3.Экономическая деятельность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Отсюда видно, что экономическая деятельность – это все виды деятельности по производству товаров и услуг, предназначенных для рынка</a:t>
            </a:r>
          </a:p>
        </p:txBody>
      </p:sp>
      <p:sp>
        <p:nvSpPr>
          <p:cNvPr id="7270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ACC0413-C0D2-4036-AABD-F612AFB2149A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270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3.Производственная деятельность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FFFF00"/>
                </a:solidFill>
              </a:rPr>
              <a:t>Производственная деятельность отличается от экономической на величину неоплаченных личных услуг, которые производятся домашними хозяйствами для собственного потребления: приготовление пищи, воспитание детей, уход за больными, престарелыми и детьми, уборка и ремонт жилья, ремонт и обслуживание </a:t>
            </a:r>
          </a:p>
        </p:txBody>
      </p:sp>
      <p:sp>
        <p:nvSpPr>
          <p:cNvPr id="7373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1172407-A960-43FD-A7DB-D7445EDDEC15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373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FF00"/>
                </a:solidFill>
                <a:latin typeface="Arial" charset="0"/>
              </a:rPr>
              <a:t>1. Что изучает СЭС</a:t>
            </a:r>
            <a:endParaRPr lang="ru-RU" smtClean="0">
              <a:solidFill>
                <a:srgbClr val="FFFF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smtClean="0">
                <a:solidFill>
                  <a:schemeClr val="bg1"/>
                </a:solidFill>
              </a:rPr>
              <a:t>Социально-экономическая статистика СЭС представляет собой базовую научную дисциплину в системе экономического образования. Изложение дисциплины включает трактовку основных категорий и понятий статистической науки в рыночных условиях в соответствии с международными статистическими стандартами </a:t>
            </a:r>
          </a:p>
        </p:txBody>
      </p:sp>
      <p:sp>
        <p:nvSpPr>
          <p:cNvPr id="1024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C1D369F-2210-4E89-B720-498269E1A56B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24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3.Производственная деятельность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домашнего имущества, транспортных средств и инвентаря принадлежащего домашним хозяйствам, а также перевозка членов домашних хозяйств и домашнего имущества</a:t>
            </a:r>
          </a:p>
          <a:p>
            <a:pPr eaLnBrk="1" hangingPunct="1"/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7475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3D3DA8B-CB3B-47E0-9C8D-1E8834366563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475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3.Концепция определения роли различных факторов производства в создании стоимости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В отличии от марксистской теории, признающей только один фактор производства - труд, согласно концепции СНС  факторами, участвующими в создании стоимости, считается не только труд, но и земля и капитал</a:t>
            </a:r>
          </a:p>
        </p:txBody>
      </p:sp>
      <p:sp>
        <p:nvSpPr>
          <p:cNvPr id="7578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A87177E-B256-4E55-98D4-D0DC54375EE9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578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3.Экономический оборот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dirty="0" smtClean="0">
                <a:solidFill>
                  <a:srgbClr val="FFFF00"/>
                </a:solidFill>
              </a:rPr>
              <a:t>Центральной категорией СНС является </a:t>
            </a:r>
            <a:r>
              <a:rPr lang="ru-RU" sz="2800" b="1" i="1" dirty="0" smtClean="0">
                <a:solidFill>
                  <a:srgbClr val="FFFF00"/>
                </a:solidFill>
              </a:rPr>
              <a:t>экономический оборот</a:t>
            </a:r>
            <a:r>
              <a:rPr lang="ru-RU" sz="2800" dirty="0" smtClean="0">
                <a:solidFill>
                  <a:srgbClr val="FFFF00"/>
                </a:solidFill>
              </a:rPr>
              <a:t>, под которым понимается воспроизводство общественного продукта. В СНС он представлен как производство, потребление и накопление национального продукта. Участниками экономического оборота выступают институциональные единицы, объединенные в секторы экономики</a:t>
            </a:r>
          </a:p>
        </p:txBody>
      </p:sp>
      <p:sp>
        <p:nvSpPr>
          <p:cNvPr id="7680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5E12CE7-1530-42B6-9888-89B69A568A6F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680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3.Институциональная единица</a:t>
            </a: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b="1" i="1" dirty="0" smtClean="0">
                <a:solidFill>
                  <a:srgbClr val="FFFF00"/>
                </a:solidFill>
              </a:rPr>
              <a:t>Институциональная единица</a:t>
            </a:r>
            <a:r>
              <a:rPr lang="ru-RU" dirty="0" smtClean="0">
                <a:solidFill>
                  <a:srgbClr val="FFFF00"/>
                </a:solidFill>
              </a:rPr>
              <a:t> – это такая единица хозяйствования, которая владеет активами, обладает правом ведения хозяйственной деятельности, ведет полный набор бухгалтерских счетов и несет полную ответственность по своим обязательствам</a:t>
            </a:r>
          </a:p>
        </p:txBody>
      </p:sp>
      <p:sp>
        <p:nvSpPr>
          <p:cNvPr id="7782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199C724-D084-4D25-B6BE-E25731F93678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782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3.Активы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b="1" i="1" dirty="0" smtClean="0">
                <a:solidFill>
                  <a:srgbClr val="FFFF00"/>
                </a:solidFill>
              </a:rPr>
              <a:t>Активы</a:t>
            </a:r>
            <a:r>
              <a:rPr lang="ru-RU" sz="2800" dirty="0" smtClean="0">
                <a:solidFill>
                  <a:srgbClr val="FFFF00"/>
                </a:solidFill>
              </a:rPr>
              <a:t> – это экономические объекты, в отношении которых институциональные единицы (индивидуально или коллективно) осуществляют право собственности и от которых могут быть получены экономические выгоды в виде прибыли, доходов от собственности и др. С понятием активов неразрывно связано понятие</a:t>
            </a:r>
            <a:r>
              <a:rPr lang="ru-RU" sz="2800" i="1" dirty="0" smtClean="0">
                <a:solidFill>
                  <a:srgbClr val="FFFF00"/>
                </a:solidFill>
              </a:rPr>
              <a:t> </a:t>
            </a:r>
            <a:r>
              <a:rPr lang="ru-RU" sz="2800" b="1" i="1" dirty="0" smtClean="0">
                <a:solidFill>
                  <a:srgbClr val="FFFF00"/>
                </a:solidFill>
              </a:rPr>
              <a:t>пассивов</a:t>
            </a:r>
            <a:r>
              <a:rPr lang="ru-RU" sz="2800" dirty="0" smtClean="0">
                <a:solidFill>
                  <a:srgbClr val="FFFF00"/>
                </a:solidFill>
              </a:rPr>
              <a:t> – источников формирования активов</a:t>
            </a:r>
          </a:p>
        </p:txBody>
      </p:sp>
      <p:sp>
        <p:nvSpPr>
          <p:cNvPr id="7885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65805C6-BCD5-4367-A529-4D17655A0AA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885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solidFill>
                  <a:srgbClr val="FFFF00"/>
                </a:solidFill>
              </a:rPr>
              <a:t>3. Различают </a:t>
            </a:r>
            <a:r>
              <a:rPr lang="ru-RU" sz="3200" b="1" i="1" smtClean="0">
                <a:solidFill>
                  <a:srgbClr val="FFFF00"/>
                </a:solidFill>
              </a:rPr>
              <a:t>две группы институциональных единиц</a:t>
            </a:r>
            <a:r>
              <a:rPr lang="ru-RU" sz="3200" i="1" smtClean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1) юридические лица (предприятия, корпорации, банки, страховые компании, органы государственного управления и др.);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2) домашние хозяйства – группа лиц (или одно лицо), проживающих в одних и тех же помещениях, объединивших все свои доходы и материальные ценности (или часть их) и совместно осуществляющих расходы на потребление товаров и услуг, главным образом на жилье и продукты питания</a:t>
            </a:r>
          </a:p>
        </p:txBody>
      </p:sp>
      <p:sp>
        <p:nvSpPr>
          <p:cNvPr id="7987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D4CBB51-20F9-4E05-9878-493DE1EA66B4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7987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3.Институциональные единицы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Институциональные единицы классифицируются по критерию их интересов в отношении экономической территории страны на резидентов и нерезидентов</a:t>
            </a:r>
          </a:p>
        </p:txBody>
      </p:sp>
      <p:sp>
        <p:nvSpPr>
          <p:cNvPr id="8090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FCF7A98-B607-4868-8D89-8E19974437BA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8090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3.Экономическая территория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3000" b="1" i="1" dirty="0" smtClean="0">
                <a:solidFill>
                  <a:srgbClr val="FFFF00"/>
                </a:solidFill>
              </a:rPr>
              <a:t>Экономическая территория</a:t>
            </a:r>
            <a:r>
              <a:rPr lang="ru-RU" sz="3000" dirty="0" smtClean="0">
                <a:solidFill>
                  <a:srgbClr val="FFFF00"/>
                </a:solidFill>
              </a:rPr>
              <a:t> – это территория, находящаяся под административным управлением правительства, в пределах которой обеспечено свободное передвижение граждан, товаров и капиталов. В нее входят также острова, воздушное пространство, территориальные воды, континентальный шельф в международных водах, в отношении которых распространяется юрисдикция данной страны</a:t>
            </a:r>
          </a:p>
        </p:txBody>
      </p:sp>
      <p:sp>
        <p:nvSpPr>
          <p:cNvPr id="8192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0A697F5-657D-4996-B9C8-5A05D55982A8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8192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3.Экономическая территория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3000" dirty="0" smtClean="0">
                <a:solidFill>
                  <a:srgbClr val="FFFF00"/>
                </a:solidFill>
              </a:rPr>
              <a:t>«Территориальные анклавы» в других странах мира – участки земли на территории других стран, используемые правительством на условиях аренды или права собственности для дипломатических, научных или других целей. В них размещаются посольства, консульства, торговые и другие представительства данной страны за рубежом</a:t>
            </a:r>
          </a:p>
        </p:txBody>
      </p:sp>
      <p:sp>
        <p:nvSpPr>
          <p:cNvPr id="8294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B79AD26-A69B-4FCE-8A22-A858F53DE8DF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8294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3.Резиденты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b="1" i="1" dirty="0" smtClean="0">
                <a:solidFill>
                  <a:srgbClr val="FFFF00"/>
                </a:solidFill>
              </a:rPr>
              <a:t>Резиденты</a:t>
            </a:r>
            <a:r>
              <a:rPr lang="ru-RU" dirty="0" smtClean="0">
                <a:solidFill>
                  <a:srgbClr val="FFFF00"/>
                </a:solidFill>
              </a:rPr>
              <a:t> – это физические или юридические лица, проживающие в данной стране не менее 12 месяцев и имеющие в ней центр экономических интересов. Центр экономических интересов нерезидентов переносится на экономическую территорию других стран</a:t>
            </a:r>
          </a:p>
        </p:txBody>
      </p:sp>
      <p:sp>
        <p:nvSpPr>
          <p:cNvPr id="8397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600DF0C-3642-4A37-A27F-6923B15373CA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8397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771775" y="9080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800">
              <a:latin typeface="Arial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571750" y="714375"/>
            <a:ext cx="3686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ru-RU" sz="2800" b="1">
                <a:solidFill>
                  <a:srgbClr val="FFFF00"/>
                </a:solidFill>
                <a:latin typeface="Arial" charset="0"/>
              </a:rPr>
              <a:t>Что изучает СЭС</a:t>
            </a:r>
            <a:endParaRPr lang="ru-RU" sz="2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36550" y="1484313"/>
            <a:ext cx="855662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800" i="1" dirty="0">
                <a:latin typeface="Arial" charset="0"/>
              </a:rPr>
              <a:t>СЭС — </a:t>
            </a:r>
            <a:r>
              <a:rPr lang="ru-RU" sz="2800" dirty="0">
                <a:latin typeface="Arial" charset="0"/>
              </a:rPr>
              <a:t>это особый, один из наиболее важных разделов статистической науки,  вид практической деятельности органов государственной статистики, которая занимается количественно-качественной характеристикой массовых явлений и процессов в экономике. Это научная дисциплина прикладного характера</a:t>
            </a:r>
          </a:p>
        </p:txBody>
      </p:sp>
      <p:sp>
        <p:nvSpPr>
          <p:cNvPr id="11269" name="Дата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405564F-5E76-4D9F-9873-CA33D939BC1D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1270" name="Нижний колонтитул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3.Резиденты и нерезиденты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К нерезидентам относятся органы государственного управления зарубежных стран, международные организации, их представительства и офисы, иностранные посольства, расположенные в данной стране; зарубежные предприятия, включая расположенные за границей предприятия владельцев данной страны; частные лица, обычно проживающие за рубежом, в том числе прибывающие в данную страну</a:t>
            </a:r>
            <a:endParaRPr lang="ru-RU" sz="2800" dirty="0" smtClean="0"/>
          </a:p>
        </p:txBody>
      </p:sp>
      <p:sp>
        <p:nvSpPr>
          <p:cNvPr id="8499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1841B3C-99F0-478E-8E8A-239D2C8CD15F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8499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3.Резиденты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Сфера экономической деятельности резидентов соотносится с внутренней экономикой. А национальная экономика дополняется операциями экономической деятельности нерезидентов на экономической территории страны за вычетом результатов деятельности резидентов за границей</a:t>
            </a:r>
          </a:p>
        </p:txBody>
      </p:sp>
      <p:sp>
        <p:nvSpPr>
          <p:cNvPr id="8602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9CF6E98-C18A-4FFB-914D-65402967C3E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8602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3.Внедрение СНС в статистическую практику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3000" dirty="0" smtClean="0">
                <a:solidFill>
                  <a:srgbClr val="FFFF00"/>
                </a:solidFill>
              </a:rPr>
              <a:t>Внедрение СНС в статистическую практику – это длительный процесс, который осуществляется поэтапно посредством перехода от БНХ к СНС. Завершающей стадией переходного периода станет организация национального счетоводства, скоординированного с внедрением международных стандартов в бухгалтерский учет</a:t>
            </a:r>
          </a:p>
        </p:txBody>
      </p:sp>
      <p:sp>
        <p:nvSpPr>
          <p:cNvPr id="8704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390BDDC-AC67-479F-B91D-B7D20AB6802C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8704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Важнейшие группировки, применяемые в СЭС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dirty="0" smtClean="0">
                <a:solidFill>
                  <a:srgbClr val="FFFF00"/>
                </a:solidFill>
              </a:rPr>
              <a:t>СЭС использует группировки как важнейшее средство изучения социально-экономических явлений и как инструмент организации информации, ее упорядочения, анализа, хранения и эффективного поиска.</a:t>
            </a:r>
          </a:p>
          <a:p>
            <a:pPr algn="just" eaLnBrk="1" hangingPunct="1"/>
            <a:r>
              <a:rPr lang="ru-RU" sz="2800" dirty="0" smtClean="0">
                <a:solidFill>
                  <a:srgbClr val="FFFF00"/>
                </a:solidFill>
              </a:rPr>
              <a:t>В статистической практике применяется множество группировок конкретного назначения, основными из которых являются следующие:</a:t>
            </a:r>
          </a:p>
        </p:txBody>
      </p:sp>
      <p:sp>
        <p:nvSpPr>
          <p:cNvPr id="8806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D1DCA00-2F86-486B-9664-DE3D0A6918E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8806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Важнейшие группировки, применяемые в СЭС</a:t>
            </a:r>
            <a:endParaRPr lang="ru-RU" sz="4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1) по странам мира;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2) по административно-территориальным единицам: федеральным округам, экономическим районам, областям, краям, автономным республикам, областям и округам, городам;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3) по экономическим регионам;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4) по формам собственности: федеральная, муниципальная, общественных объединений (организаций), частная, российская, иностранная, смешанная российская и иностранная</a:t>
            </a:r>
          </a:p>
          <a:p>
            <a:pPr eaLnBrk="1" hangingPunct="1">
              <a:lnSpc>
                <a:spcPct val="80000"/>
              </a:lnSpc>
            </a:pPr>
            <a:endParaRPr lang="ru-RU" sz="2800" dirty="0" smtClean="0">
              <a:solidFill>
                <a:srgbClr val="FFFF00"/>
              </a:solidFill>
            </a:endParaRPr>
          </a:p>
        </p:txBody>
      </p:sp>
      <p:sp>
        <p:nvSpPr>
          <p:cNvPr id="8909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46D8965-DAFA-4996-9859-01806F24CD28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8909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Важнейшие группировки, применяемые в СЭС</a:t>
            </a: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5) по организационно-правовым формам предприятий и организаций;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6) по размерам предприятий;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7) по отраслям экономики: промышленность; сельское хозяйство; лесное хозяйство; строительство; прочие виды деятельности; транспорт; связь; оптовая и розничная торговля, общественное питание; информационно-вычислительное обслуживание</a:t>
            </a:r>
          </a:p>
        </p:txBody>
      </p:sp>
      <p:sp>
        <p:nvSpPr>
          <p:cNvPr id="9011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79AEAFB-58C6-41C5-A6C8-6D60753C2472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011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Важнейшие группировки, применяемые в СЭС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dirty="0" smtClean="0">
                <a:solidFill>
                  <a:srgbClr val="FFFF00"/>
                </a:solidFill>
              </a:rPr>
              <a:t>операции с недвижимым имуществом; общая коммерческая деятельность по обеспечению функционирования рынка; геология и разведка недр, геодезическая и гидрометеорологическая служба; жилищное хозяйство; коммунальное хозяйство, непроизводственные виды бытового обслуживания населения; здравоохранение, физическая культура и социальное обеспечение</a:t>
            </a:r>
          </a:p>
        </p:txBody>
      </p:sp>
      <p:sp>
        <p:nvSpPr>
          <p:cNvPr id="9114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17FB456-B634-4DF8-8216-CB4F4A89F7B3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114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Важнейшие группировки, применяемые в СЭС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dirty="0" smtClean="0">
                <a:solidFill>
                  <a:srgbClr val="FFFF00"/>
                </a:solidFill>
              </a:rPr>
              <a:t>народное образование; культура и искусство; наука и научное обслуживание, финансы, кредит, страхование, пенсионное обеспечение; управление; общественные объединения (под отраслью экономики понимается совокупность предприятий или их подразделений, которые расположены в одном месте и заняты одним видом основной производственной деятельности)</a:t>
            </a:r>
          </a:p>
        </p:txBody>
      </p:sp>
      <p:sp>
        <p:nvSpPr>
          <p:cNvPr id="9216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81A75F6-8C54-403A-A595-39E1904E9B41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216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Важнейшие группировки, применяемые в СЭС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000" dirty="0" smtClean="0">
                <a:solidFill>
                  <a:srgbClr val="FFFF00"/>
                </a:solidFill>
              </a:rPr>
              <a:t>8) по видам экономической деятельности;</a:t>
            </a:r>
          </a:p>
          <a:p>
            <a:pPr eaLnBrk="1" hangingPunct="1"/>
            <a:r>
              <a:rPr lang="ru-RU" sz="3000" dirty="0" smtClean="0">
                <a:solidFill>
                  <a:srgbClr val="FFFF00"/>
                </a:solidFill>
              </a:rPr>
              <a:t>9) по видам продукции, работ и услуг;</a:t>
            </a:r>
          </a:p>
          <a:p>
            <a:pPr algn="just" eaLnBrk="1" hangingPunct="1"/>
            <a:r>
              <a:rPr lang="ru-RU" sz="3000" dirty="0" smtClean="0">
                <a:solidFill>
                  <a:srgbClr val="FFFF00"/>
                </a:solidFill>
              </a:rPr>
              <a:t>10) по разделению населения: по полу, возрастным группам, национальности, уровню образования, месту жительства (город, село), занятости, занятиям, доходам, уровню социальной защиты</a:t>
            </a:r>
            <a:r>
              <a:rPr lang="ru-RU" sz="2800" dirty="0" smtClean="0"/>
              <a:t> </a:t>
            </a:r>
          </a:p>
        </p:txBody>
      </p:sp>
      <p:sp>
        <p:nvSpPr>
          <p:cNvPr id="9318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C9290A5-92DB-468D-8726-B4C6A66A3D9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318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Важнейшие группировки, применяемые в СЭС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FFFF00"/>
                </a:solidFill>
              </a:rPr>
              <a:t>Важным средством достижения достоверности и сопоставимости статистических показателей в современных условиях перехода страны к рыночным отношениям и развития процессов интеграции с международным сообществом является созданная в России Единая система классификации и кодирования информации ЕСКК </a:t>
            </a:r>
          </a:p>
        </p:txBody>
      </p:sp>
      <p:sp>
        <p:nvSpPr>
          <p:cNvPr id="9421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0EB1DDE-D803-4FDF-B22C-28DD36F2218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421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1.Что изучает СЭС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chemeClr val="bg1"/>
                </a:solidFill>
              </a:rPr>
              <a:t>Умелое обращение со статистической информацией способствует формированию деловых качеств у коммерсантов, менеджеров; использование статистических методов необходимо в аудите, финансовом менеджменте, прогнозировании и моделировании</a:t>
            </a:r>
          </a:p>
        </p:txBody>
      </p:sp>
      <p:sp>
        <p:nvSpPr>
          <p:cNvPr id="1229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556B5FD-67C3-4B6C-8C4F-CE00873076D8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229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http://oknedis.narod.ry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Важнейшие группировки, применяемые в СЭС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ЕСКК – совокупность общероссийских классификаторов технико-экономической и социальной информации; средств ведения классификаторов; нормативных и методических документов по их разработке, ведению и применению. ЕСКК устанавливает единые методологические и организационные основы проведения работ по классификации и кодированию информации, а также состав, содержание и порядок проведения этих работ</a:t>
            </a:r>
          </a:p>
        </p:txBody>
      </p:sp>
      <p:sp>
        <p:nvSpPr>
          <p:cNvPr id="9523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9AD82F5-5E87-4255-A11F-E4FE792CCAF5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523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4.Классификация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Классификация – это разделение множества объектов технико-экономической и социальной информации на подмножества по их сходству или различию в соответствии с принятыми методами, подразделяемыми на иерархический и </a:t>
            </a:r>
            <a:r>
              <a:rPr lang="ru-RU" dirty="0" err="1" smtClean="0">
                <a:solidFill>
                  <a:srgbClr val="FFFF00"/>
                </a:solidFill>
              </a:rPr>
              <a:t>фасетный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9626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516AB48-234E-4CDE-BE1D-E43A7FA80A7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626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4.Иерархический метод классификации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Иерархический метод классификации – это последовательное разделение множества объектов на подчиненные классификационные группировки. При этом деление производится сначала по выбранному признаку на крупные классификационные группировки, а затем каждая из них делится по другому признаку на ряд последующих группировок, конкретизируя объект классификации. Таким образом, между классификационными группировками устанавливается подчиненность (иерархия)</a:t>
            </a:r>
          </a:p>
        </p:txBody>
      </p:sp>
      <p:sp>
        <p:nvSpPr>
          <p:cNvPr id="9728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23D65CF-0A59-44A5-A92F-74CEA9AE45AA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728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4.Фасетный метод классификации 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dirty="0" err="1" smtClean="0">
                <a:solidFill>
                  <a:srgbClr val="FFFF00"/>
                </a:solidFill>
              </a:rPr>
              <a:t>Фасетный</a:t>
            </a:r>
            <a:r>
              <a:rPr lang="ru-RU" sz="2800" dirty="0" smtClean="0">
                <a:solidFill>
                  <a:srgbClr val="FFFF00"/>
                </a:solidFill>
              </a:rPr>
              <a:t> метод классификации – это параллельное разделение множества объектов на независимые классификационные группировки. В этом случае множество объектов информации описывается набором независимых фасетов (списков), не имеющих жесткой взаимосвязи друг с другом, которые можно использовать отдельно для решения различных задач</a:t>
            </a:r>
          </a:p>
        </p:txBody>
      </p:sp>
      <p:sp>
        <p:nvSpPr>
          <p:cNvPr id="9830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2CF3632-4BC5-4276-967D-8A85633B2ED1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830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4.Кодирование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3000" dirty="0" smtClean="0">
                <a:solidFill>
                  <a:srgbClr val="FFFF00"/>
                </a:solidFill>
              </a:rPr>
              <a:t>Для формализованного описания заданного множества объектов осуществляется кодирование – присвоение кода классификационной группировке или объекту классификации для обеспечения их однозначной идентификации в классификациях в соответствии с выбранным методом кодирования с помощью знаков (символов)</a:t>
            </a:r>
          </a:p>
        </p:txBody>
      </p:sp>
      <p:sp>
        <p:nvSpPr>
          <p:cNvPr id="9933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614FD17-A837-4E66-850C-1FDFF223B45C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9933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5715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4.Кодирование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Код – это знак или совокупность знаков, принятых для обозначения классификационной группировки или объекта классификации. Кодирование позволяет производить эффективную автоматизированную обработку информации</a:t>
            </a:r>
          </a:p>
        </p:txBody>
      </p:sp>
      <p:sp>
        <p:nvSpPr>
          <p:cNvPr id="100356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6DCCD3D-ABED-44DB-813B-BCB43D83BAC3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0357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772400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4.Классификатор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699375" cy="51117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Нормативный документ, содержащий систематизированный перечень наименований и кодов классификационных группировок и объектов классификации, носит название классификатора. По своему статусу классификаторы приравнены к соответствующим категориям стандартов.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В зависимости от области применения и уровня принятия (утверждения) классификаторы подразделяются на следующие категории: общероссийские, отраслевые (ведомственные) и классификаторы предприятий</a:t>
            </a:r>
          </a:p>
        </p:txBody>
      </p:sp>
      <p:sp>
        <p:nvSpPr>
          <p:cNvPr id="101380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D468FAF-E624-4746-B745-8200DEE92863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1381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 Общероссийский классификатор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7845425" cy="43926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Общероссийский классификатор ОК принимается Госстандартом России и обязателен для применения в определенных сферах деятельности, установленных разработчиком по согласованию с заинтересованными министерствами, ведомствами. Разработана целая система общероссийских классификаторов, значительная часть которых базируется на действующих международных классификаторах</a:t>
            </a:r>
          </a:p>
        </p:txBody>
      </p:sp>
      <p:sp>
        <p:nvSpPr>
          <p:cNvPr id="102404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2B85D07-A1F9-4104-9E29-748DFF6B9EA0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2405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4.Отраслевой классификатор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sz="2800" dirty="0" smtClean="0">
                <a:solidFill>
                  <a:srgbClr val="FFFF00"/>
                </a:solidFill>
              </a:rPr>
              <a:t>Отраслевой (ведомственный) классификатор принимается министерством или ведомством РФ и обязателен для применения всеми предприятиями данного министерства или ведомства.</a:t>
            </a:r>
          </a:p>
          <a:p>
            <a:pPr algn="just" eaLnBrk="1" hangingPunct="1"/>
            <a:r>
              <a:rPr lang="ru-RU" sz="2800" dirty="0" smtClean="0">
                <a:solidFill>
                  <a:srgbClr val="FFFF00"/>
                </a:solidFill>
              </a:rPr>
              <a:t>Классификатор предприятия принимается предприятием или объединением предприятий и применяется только этими хозяйствующими субъектами</a:t>
            </a:r>
          </a:p>
        </p:txBody>
      </p:sp>
      <p:sp>
        <p:nvSpPr>
          <p:cNvPr id="103428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81501DF-1324-49FE-91DC-7535F9EEE8D2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3429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4.Международный классификатор 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dirty="0" smtClean="0">
                <a:solidFill>
                  <a:srgbClr val="FFFF00"/>
                </a:solidFill>
              </a:rPr>
              <a:t>Международный классификатор принимается международной организацией. Применение международных классификаторов обеспечивается путем полного или частичного включения их содержания в отечественные классификаторы либо путем разработки переходных ключей</a:t>
            </a:r>
          </a:p>
        </p:txBody>
      </p:sp>
      <p:sp>
        <p:nvSpPr>
          <p:cNvPr id="104452" name="Дата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98871EE-E179-4CE6-9B3E-ED8B541F70F6}" type="datetime1">
              <a:rPr lang="ru-RU" smtClean="0"/>
              <a:pPr/>
              <a:t>09.02.2010</a:t>
            </a:fld>
            <a:endParaRPr lang="ru-RU" smtClean="0"/>
          </a:p>
        </p:txBody>
      </p:sp>
      <p:sp>
        <p:nvSpPr>
          <p:cNvPr id="104453" name="Нижний колонтитул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AU" smtClean="0"/>
              <a:t>http://oknedis.narod.r</a:t>
            </a:r>
            <a:r>
              <a:rPr lang="en-US" smtClean="0"/>
              <a:t>u</a:t>
            </a:r>
            <a:endParaRPr lang="ru-RU" smtClean="0"/>
          </a:p>
        </p:txBody>
      </p:sp>
    </p:spTree>
  </p:cSld>
  <p:clrMapOvr>
    <a:masterClrMapping/>
  </p:clrMapOvr>
  <p:transition spd="slow">
    <p:fade/>
    <p:sndAc>
      <p:stSnd>
        <p:snd r:embed="rId3" name="hammer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ru-RU" sz="4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00001">
  <a:themeElements>
    <a:clrScheme name="00001 4">
      <a:dk1>
        <a:srgbClr val="003366"/>
      </a:dk1>
      <a:lt1>
        <a:srgbClr val="66CCFF"/>
      </a:lt1>
      <a:dk2>
        <a:srgbClr val="2664AF"/>
      </a:dk2>
      <a:lt2>
        <a:srgbClr val="FFFFFF"/>
      </a:lt2>
      <a:accent1>
        <a:srgbClr val="FF6600"/>
      </a:accent1>
      <a:accent2>
        <a:srgbClr val="FFCC99"/>
      </a:accent2>
      <a:accent3>
        <a:srgbClr val="ACB8D4"/>
      </a:accent3>
      <a:accent4>
        <a:srgbClr val="56AEDA"/>
      </a:accent4>
      <a:accent5>
        <a:srgbClr val="FFB8AA"/>
      </a:accent5>
      <a:accent6>
        <a:srgbClr val="E7B98A"/>
      </a:accent6>
      <a:hlink>
        <a:srgbClr val="FFFF99"/>
      </a:hlink>
      <a:folHlink>
        <a:srgbClr val="66CCFF"/>
      </a:folHlink>
    </a:clrScheme>
    <a:fontScheme name="00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001 1">
        <a:dk1>
          <a:srgbClr val="003366"/>
        </a:dk1>
        <a:lt1>
          <a:srgbClr val="66CCFF"/>
        </a:lt1>
        <a:dk2>
          <a:srgbClr val="2664AF"/>
        </a:dk2>
        <a:lt2>
          <a:srgbClr val="FFFFFF"/>
        </a:lt2>
        <a:accent1>
          <a:srgbClr val="0099FF"/>
        </a:accent1>
        <a:accent2>
          <a:srgbClr val="99CC00"/>
        </a:accent2>
        <a:accent3>
          <a:srgbClr val="ACB8D4"/>
        </a:accent3>
        <a:accent4>
          <a:srgbClr val="56AEDA"/>
        </a:accent4>
        <a:accent5>
          <a:srgbClr val="AACAFF"/>
        </a:accent5>
        <a:accent6>
          <a:srgbClr val="8AB900"/>
        </a:accent6>
        <a:hlink>
          <a:srgbClr val="FFFF99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2">
        <a:dk1>
          <a:srgbClr val="003366"/>
        </a:dk1>
        <a:lt1>
          <a:srgbClr val="66CCFF"/>
        </a:lt1>
        <a:dk2>
          <a:srgbClr val="2664AF"/>
        </a:dk2>
        <a:lt2>
          <a:srgbClr val="FFFFFF"/>
        </a:lt2>
        <a:accent1>
          <a:srgbClr val="339933"/>
        </a:accent1>
        <a:accent2>
          <a:srgbClr val="99CC00"/>
        </a:accent2>
        <a:accent3>
          <a:srgbClr val="ACB8D4"/>
        </a:accent3>
        <a:accent4>
          <a:srgbClr val="56AEDA"/>
        </a:accent4>
        <a:accent5>
          <a:srgbClr val="ADCAAD"/>
        </a:accent5>
        <a:accent6>
          <a:srgbClr val="8AB900"/>
        </a:accent6>
        <a:hlink>
          <a:srgbClr val="FFFF99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3">
        <a:dk1>
          <a:srgbClr val="003366"/>
        </a:dk1>
        <a:lt1>
          <a:srgbClr val="66CCFF"/>
        </a:lt1>
        <a:dk2>
          <a:srgbClr val="2664AF"/>
        </a:dk2>
        <a:lt2>
          <a:srgbClr val="FFFFFF"/>
        </a:lt2>
        <a:accent1>
          <a:srgbClr val="FFCC00"/>
        </a:accent1>
        <a:accent2>
          <a:srgbClr val="FFCC66"/>
        </a:accent2>
        <a:accent3>
          <a:srgbClr val="ACB8D4"/>
        </a:accent3>
        <a:accent4>
          <a:srgbClr val="56AEDA"/>
        </a:accent4>
        <a:accent5>
          <a:srgbClr val="FFE2AA"/>
        </a:accent5>
        <a:accent6>
          <a:srgbClr val="E7B95C"/>
        </a:accent6>
        <a:hlink>
          <a:srgbClr val="FFFF99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4">
        <a:dk1>
          <a:srgbClr val="003366"/>
        </a:dk1>
        <a:lt1>
          <a:srgbClr val="66CCFF"/>
        </a:lt1>
        <a:dk2>
          <a:srgbClr val="2664AF"/>
        </a:dk2>
        <a:lt2>
          <a:srgbClr val="FFFFFF"/>
        </a:lt2>
        <a:accent1>
          <a:srgbClr val="FF6600"/>
        </a:accent1>
        <a:accent2>
          <a:srgbClr val="FFCC99"/>
        </a:accent2>
        <a:accent3>
          <a:srgbClr val="ACB8D4"/>
        </a:accent3>
        <a:accent4>
          <a:srgbClr val="56AEDA"/>
        </a:accent4>
        <a:accent5>
          <a:srgbClr val="FFB8AA"/>
        </a:accent5>
        <a:accent6>
          <a:srgbClr val="E7B98A"/>
        </a:accent6>
        <a:hlink>
          <a:srgbClr val="FFFF99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00001">
  <a:themeElements>
    <a:clrScheme name="00001 4">
      <a:dk1>
        <a:srgbClr val="003366"/>
      </a:dk1>
      <a:lt1>
        <a:srgbClr val="66CCFF"/>
      </a:lt1>
      <a:dk2>
        <a:srgbClr val="2664AF"/>
      </a:dk2>
      <a:lt2>
        <a:srgbClr val="FFFFFF"/>
      </a:lt2>
      <a:accent1>
        <a:srgbClr val="FF6600"/>
      </a:accent1>
      <a:accent2>
        <a:srgbClr val="FFCC99"/>
      </a:accent2>
      <a:accent3>
        <a:srgbClr val="ACB8D4"/>
      </a:accent3>
      <a:accent4>
        <a:srgbClr val="56AEDA"/>
      </a:accent4>
      <a:accent5>
        <a:srgbClr val="FFB8AA"/>
      </a:accent5>
      <a:accent6>
        <a:srgbClr val="E7B98A"/>
      </a:accent6>
      <a:hlink>
        <a:srgbClr val="FFFF99"/>
      </a:hlink>
      <a:folHlink>
        <a:srgbClr val="66CCFF"/>
      </a:folHlink>
    </a:clrScheme>
    <a:fontScheme name="00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001 1">
        <a:dk1>
          <a:srgbClr val="003366"/>
        </a:dk1>
        <a:lt1>
          <a:srgbClr val="66CCFF"/>
        </a:lt1>
        <a:dk2>
          <a:srgbClr val="2664AF"/>
        </a:dk2>
        <a:lt2>
          <a:srgbClr val="FFFFFF"/>
        </a:lt2>
        <a:accent1>
          <a:srgbClr val="0099FF"/>
        </a:accent1>
        <a:accent2>
          <a:srgbClr val="99CC00"/>
        </a:accent2>
        <a:accent3>
          <a:srgbClr val="ACB8D4"/>
        </a:accent3>
        <a:accent4>
          <a:srgbClr val="56AEDA"/>
        </a:accent4>
        <a:accent5>
          <a:srgbClr val="AACAFF"/>
        </a:accent5>
        <a:accent6>
          <a:srgbClr val="8AB900"/>
        </a:accent6>
        <a:hlink>
          <a:srgbClr val="FFFF99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2">
        <a:dk1>
          <a:srgbClr val="003366"/>
        </a:dk1>
        <a:lt1>
          <a:srgbClr val="66CCFF"/>
        </a:lt1>
        <a:dk2>
          <a:srgbClr val="2664AF"/>
        </a:dk2>
        <a:lt2>
          <a:srgbClr val="FFFFFF"/>
        </a:lt2>
        <a:accent1>
          <a:srgbClr val="339933"/>
        </a:accent1>
        <a:accent2>
          <a:srgbClr val="99CC00"/>
        </a:accent2>
        <a:accent3>
          <a:srgbClr val="ACB8D4"/>
        </a:accent3>
        <a:accent4>
          <a:srgbClr val="56AEDA"/>
        </a:accent4>
        <a:accent5>
          <a:srgbClr val="ADCAAD"/>
        </a:accent5>
        <a:accent6>
          <a:srgbClr val="8AB900"/>
        </a:accent6>
        <a:hlink>
          <a:srgbClr val="FFFF99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3">
        <a:dk1>
          <a:srgbClr val="003366"/>
        </a:dk1>
        <a:lt1>
          <a:srgbClr val="66CCFF"/>
        </a:lt1>
        <a:dk2>
          <a:srgbClr val="2664AF"/>
        </a:dk2>
        <a:lt2>
          <a:srgbClr val="FFFFFF"/>
        </a:lt2>
        <a:accent1>
          <a:srgbClr val="FFCC00"/>
        </a:accent1>
        <a:accent2>
          <a:srgbClr val="FFCC66"/>
        </a:accent2>
        <a:accent3>
          <a:srgbClr val="ACB8D4"/>
        </a:accent3>
        <a:accent4>
          <a:srgbClr val="56AEDA"/>
        </a:accent4>
        <a:accent5>
          <a:srgbClr val="FFE2AA"/>
        </a:accent5>
        <a:accent6>
          <a:srgbClr val="E7B95C"/>
        </a:accent6>
        <a:hlink>
          <a:srgbClr val="FFFF99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4">
        <a:dk1>
          <a:srgbClr val="003366"/>
        </a:dk1>
        <a:lt1>
          <a:srgbClr val="66CCFF"/>
        </a:lt1>
        <a:dk2>
          <a:srgbClr val="2664AF"/>
        </a:dk2>
        <a:lt2>
          <a:srgbClr val="FFFFFF"/>
        </a:lt2>
        <a:accent1>
          <a:srgbClr val="FF6600"/>
        </a:accent1>
        <a:accent2>
          <a:srgbClr val="FFCC99"/>
        </a:accent2>
        <a:accent3>
          <a:srgbClr val="ACB8D4"/>
        </a:accent3>
        <a:accent4>
          <a:srgbClr val="56AEDA"/>
        </a:accent4>
        <a:accent5>
          <a:srgbClr val="FFB8AA"/>
        </a:accent5>
        <a:accent6>
          <a:srgbClr val="E7B98A"/>
        </a:accent6>
        <a:hlink>
          <a:srgbClr val="FFFF99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5110</Words>
  <Application>Microsoft Office PowerPoint</Application>
  <PresentationFormat>Экран (4:3)</PresentationFormat>
  <Paragraphs>668</Paragraphs>
  <Slides>106</Slides>
  <Notes>106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106</vt:i4>
      </vt:variant>
    </vt:vector>
  </HeadingPairs>
  <TitlesOfParts>
    <vt:vector size="109" baseType="lpstr">
      <vt:lpstr>Оформление по умолчанию</vt:lpstr>
      <vt:lpstr>00001</vt:lpstr>
      <vt:lpstr>1_00001</vt:lpstr>
      <vt:lpstr>СЭС – вводная лекция</vt:lpstr>
      <vt:lpstr>Давайте познакомимся</vt:lpstr>
      <vt:lpstr>Программа работы на семестр</vt:lpstr>
      <vt:lpstr>Программа работы на семестр</vt:lpstr>
      <vt:lpstr>Литература</vt:lpstr>
      <vt:lpstr>Литература</vt:lpstr>
      <vt:lpstr>1. Что изучает СЭС</vt:lpstr>
      <vt:lpstr>Слайд 8</vt:lpstr>
      <vt:lpstr>1.Что изучает СЭС</vt:lpstr>
      <vt:lpstr>1.В результате изучения социально-экономической статистики студент должен: </vt:lpstr>
      <vt:lpstr>1.В результате изучения социально-экономической статистики студент должен: </vt:lpstr>
      <vt:lpstr>1.В результате изучения социально-экономической статистики студент должен: </vt:lpstr>
      <vt:lpstr>1.Предисловие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1. Задача СЭС -</vt:lpstr>
      <vt:lpstr>1. Теоретической основой СЭС </vt:lpstr>
      <vt:lpstr>1. СЭС и экономическая теория</vt:lpstr>
      <vt:lpstr>1. СЭС и экономическая теория</vt:lpstr>
      <vt:lpstr>1. СЭС и экономическая теория</vt:lpstr>
      <vt:lpstr>1. Методологической основой СЭС </vt:lpstr>
      <vt:lpstr>1. Взаимосвязь СЭС с другими экономическими науками</vt:lpstr>
      <vt:lpstr>1. Взаимосвязь СЭС с другими экономическими науками</vt:lpstr>
      <vt:lpstr>2. Система показателей  СЭС</vt:lpstr>
      <vt:lpstr>2. Система показателей  СЭС</vt:lpstr>
      <vt:lpstr>2. Система показателей  СЭС</vt:lpstr>
      <vt:lpstr>2. Система показателей  СЭС</vt:lpstr>
      <vt:lpstr>2. Система показателей  СЭС</vt:lpstr>
      <vt:lpstr>2. Отличительные черты системы показателей  СЭС:</vt:lpstr>
      <vt:lpstr>2. Отличительные черты системы показателей  СЭС:</vt:lpstr>
      <vt:lpstr>2. Отличительные черты системы показателей  СЭС:</vt:lpstr>
      <vt:lpstr>2. Система показателей  СЭС</vt:lpstr>
      <vt:lpstr>3. Макроэкономические модели  статистики</vt:lpstr>
      <vt:lpstr>3. Макроэкономические модели  статистики</vt:lpstr>
      <vt:lpstr>3. Макроэкономические модели  статистики</vt:lpstr>
      <vt:lpstr>3. Макроэкономические модели  статистики</vt:lpstr>
      <vt:lpstr>3. СНС -</vt:lpstr>
      <vt:lpstr>3. СНС </vt:lpstr>
      <vt:lpstr>3. СНС </vt:lpstr>
      <vt:lpstr>3. Экономическое производство </vt:lpstr>
      <vt:lpstr>3.Экономическое производство</vt:lpstr>
      <vt:lpstr>3.Экономическое производство</vt:lpstr>
      <vt:lpstr>3.Экономическое производство</vt:lpstr>
      <vt:lpstr>3.Экономическая деятельность</vt:lpstr>
      <vt:lpstr>3.Производственная деятельность</vt:lpstr>
      <vt:lpstr>3.Производственная деятельность</vt:lpstr>
      <vt:lpstr>3.Концепция определения роли различных факторов производства в создании стоимости</vt:lpstr>
      <vt:lpstr>3.Экономический оборот</vt:lpstr>
      <vt:lpstr>3.Институциональная единица </vt:lpstr>
      <vt:lpstr>3.Активы</vt:lpstr>
      <vt:lpstr>3. Различают две группы институциональных единиц:</vt:lpstr>
      <vt:lpstr>3.Институциональные единицы</vt:lpstr>
      <vt:lpstr>3.Экономическая территория</vt:lpstr>
      <vt:lpstr>3.Экономическая территория</vt:lpstr>
      <vt:lpstr>3.Резиденты</vt:lpstr>
      <vt:lpstr>3.Резиденты и нерезиденты</vt:lpstr>
      <vt:lpstr>3.Резиденты</vt:lpstr>
      <vt:lpstr>3.Внедрение СНС в статистическую практику</vt:lpstr>
      <vt:lpstr>4. Важнейшие группировки, применяемые в СЭС</vt:lpstr>
      <vt:lpstr>4. Важнейшие группировки, применяемые в СЭС</vt:lpstr>
      <vt:lpstr>4. Важнейшие группировки, применяемые в СЭС </vt:lpstr>
      <vt:lpstr>4. Важнейшие группировки, применяемые в СЭС</vt:lpstr>
      <vt:lpstr>4. Важнейшие группировки, применяемые в СЭС</vt:lpstr>
      <vt:lpstr>4. Важнейшие группировки, применяемые в СЭС</vt:lpstr>
      <vt:lpstr>4. Важнейшие группировки, применяемые в СЭС</vt:lpstr>
      <vt:lpstr>4. Важнейшие группировки, применяемые в СЭС</vt:lpstr>
      <vt:lpstr>4.Классификация</vt:lpstr>
      <vt:lpstr>4.Иерархический метод классификации </vt:lpstr>
      <vt:lpstr>4.Фасетный метод классификации </vt:lpstr>
      <vt:lpstr>4.Кодирование</vt:lpstr>
      <vt:lpstr>4.Кодирование</vt:lpstr>
      <vt:lpstr>4.Классификатор</vt:lpstr>
      <vt:lpstr>4. Общероссийский классификатор </vt:lpstr>
      <vt:lpstr>4.Отраслевой классификатор</vt:lpstr>
      <vt:lpstr>4.Международный классификатор </vt:lpstr>
      <vt:lpstr>4.Автоматизированный банк классификаторов </vt:lpstr>
      <vt:lpstr>4.Общероссийские классификаторы статистической информации</vt:lpstr>
      <vt:lpstr>Таблица 1:</vt:lpstr>
      <vt:lpstr>Продолжение таблицы 1(1)</vt:lpstr>
      <vt:lpstr>Продолжение таблицы 1(2)</vt:lpstr>
      <vt:lpstr>Продолжение таблицы 1(3)</vt:lpstr>
      <vt:lpstr>Вот и сказочке конец, а кто слушал – молодец!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Дима</dc:creator>
  <cp:lastModifiedBy>Oknedis</cp:lastModifiedBy>
  <cp:revision>92</cp:revision>
  <dcterms:created xsi:type="dcterms:W3CDTF">2004-05-30T12:59:49Z</dcterms:created>
  <dcterms:modified xsi:type="dcterms:W3CDTF">2010-02-09T19:57:02Z</dcterms:modified>
</cp:coreProperties>
</file>