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29"/>
  </p:notesMasterIdLst>
  <p:sldIdLst>
    <p:sldId id="256" r:id="rId2"/>
    <p:sldId id="257" r:id="rId3"/>
    <p:sldId id="260" r:id="rId4"/>
    <p:sldId id="261" r:id="rId5"/>
    <p:sldId id="262" r:id="rId6"/>
    <p:sldId id="263" r:id="rId7"/>
    <p:sldId id="264" r:id="rId8"/>
    <p:sldId id="265" r:id="rId9"/>
    <p:sldId id="266" r:id="rId10"/>
    <p:sldId id="287" r:id="rId11"/>
    <p:sldId id="268" r:id="rId12"/>
    <p:sldId id="270" r:id="rId13"/>
    <p:sldId id="271" r:id="rId14"/>
    <p:sldId id="272" r:id="rId15"/>
    <p:sldId id="274" r:id="rId16"/>
    <p:sldId id="276" r:id="rId17"/>
    <p:sldId id="278" r:id="rId18"/>
    <p:sldId id="279" r:id="rId19"/>
    <p:sldId id="280" r:id="rId20"/>
    <p:sldId id="281" r:id="rId21"/>
    <p:sldId id="282" r:id="rId22"/>
    <p:sldId id="283" r:id="rId23"/>
    <p:sldId id="284" r:id="rId24"/>
    <p:sldId id="275" r:id="rId25"/>
    <p:sldId id="277" r:id="rId26"/>
    <p:sldId id="285" r:id="rId27"/>
    <p:sldId id="288" r:id="rId28"/>
  </p:sldIdLst>
  <p:sldSz cx="9144000" cy="6858000" type="screen4x3"/>
  <p:notesSz cx="6858000" cy="9144000"/>
  <p:defaultTextStyle>
    <a:defPPr>
      <a:defRPr lang="ru-RU"/>
    </a:defPPr>
    <a:lvl1pPr algn="l" rtl="0" fontAlgn="base">
      <a:spcBef>
        <a:spcPct val="0"/>
      </a:spcBef>
      <a:spcAft>
        <a:spcPct val="0"/>
      </a:spcAft>
      <a:defRPr sz="2400" i="1" kern="1200">
        <a:solidFill>
          <a:schemeClr val="accent1"/>
        </a:solidFill>
        <a:latin typeface="Times New Roman" pitchFamily="18" charset="0"/>
        <a:ea typeface="+mn-ea"/>
        <a:cs typeface="Arial" charset="0"/>
      </a:defRPr>
    </a:lvl1pPr>
    <a:lvl2pPr marL="457200" algn="l" rtl="0" fontAlgn="base">
      <a:spcBef>
        <a:spcPct val="0"/>
      </a:spcBef>
      <a:spcAft>
        <a:spcPct val="0"/>
      </a:spcAft>
      <a:defRPr sz="2400" i="1" kern="1200">
        <a:solidFill>
          <a:schemeClr val="accent1"/>
        </a:solidFill>
        <a:latin typeface="Times New Roman" pitchFamily="18" charset="0"/>
        <a:ea typeface="+mn-ea"/>
        <a:cs typeface="Arial" charset="0"/>
      </a:defRPr>
    </a:lvl2pPr>
    <a:lvl3pPr marL="914400" algn="l" rtl="0" fontAlgn="base">
      <a:spcBef>
        <a:spcPct val="0"/>
      </a:spcBef>
      <a:spcAft>
        <a:spcPct val="0"/>
      </a:spcAft>
      <a:defRPr sz="2400" i="1" kern="1200">
        <a:solidFill>
          <a:schemeClr val="accent1"/>
        </a:solidFill>
        <a:latin typeface="Times New Roman" pitchFamily="18" charset="0"/>
        <a:ea typeface="+mn-ea"/>
        <a:cs typeface="Arial" charset="0"/>
      </a:defRPr>
    </a:lvl3pPr>
    <a:lvl4pPr marL="1371600" algn="l" rtl="0" fontAlgn="base">
      <a:spcBef>
        <a:spcPct val="0"/>
      </a:spcBef>
      <a:spcAft>
        <a:spcPct val="0"/>
      </a:spcAft>
      <a:defRPr sz="2400" i="1" kern="1200">
        <a:solidFill>
          <a:schemeClr val="accent1"/>
        </a:solidFill>
        <a:latin typeface="Times New Roman" pitchFamily="18" charset="0"/>
        <a:ea typeface="+mn-ea"/>
        <a:cs typeface="Arial" charset="0"/>
      </a:defRPr>
    </a:lvl4pPr>
    <a:lvl5pPr marL="1828800" algn="l" rtl="0" fontAlgn="base">
      <a:spcBef>
        <a:spcPct val="0"/>
      </a:spcBef>
      <a:spcAft>
        <a:spcPct val="0"/>
      </a:spcAft>
      <a:defRPr sz="2400" i="1" kern="1200">
        <a:solidFill>
          <a:schemeClr val="accent1"/>
        </a:solidFill>
        <a:latin typeface="Times New Roman" pitchFamily="18" charset="0"/>
        <a:ea typeface="+mn-ea"/>
        <a:cs typeface="Arial" charset="0"/>
      </a:defRPr>
    </a:lvl5pPr>
    <a:lvl6pPr marL="2286000" algn="l" defTabSz="914400" rtl="0" eaLnBrk="1" latinLnBrk="0" hangingPunct="1">
      <a:defRPr sz="2400" i="1" kern="1200">
        <a:solidFill>
          <a:schemeClr val="accent1"/>
        </a:solidFill>
        <a:latin typeface="Times New Roman" pitchFamily="18" charset="0"/>
        <a:ea typeface="+mn-ea"/>
        <a:cs typeface="Arial" charset="0"/>
      </a:defRPr>
    </a:lvl6pPr>
    <a:lvl7pPr marL="2743200" algn="l" defTabSz="914400" rtl="0" eaLnBrk="1" latinLnBrk="0" hangingPunct="1">
      <a:defRPr sz="2400" i="1" kern="1200">
        <a:solidFill>
          <a:schemeClr val="accent1"/>
        </a:solidFill>
        <a:latin typeface="Times New Roman" pitchFamily="18" charset="0"/>
        <a:ea typeface="+mn-ea"/>
        <a:cs typeface="Arial" charset="0"/>
      </a:defRPr>
    </a:lvl7pPr>
    <a:lvl8pPr marL="3200400" algn="l" defTabSz="914400" rtl="0" eaLnBrk="1" latinLnBrk="0" hangingPunct="1">
      <a:defRPr sz="2400" i="1" kern="1200">
        <a:solidFill>
          <a:schemeClr val="accent1"/>
        </a:solidFill>
        <a:latin typeface="Times New Roman" pitchFamily="18" charset="0"/>
        <a:ea typeface="+mn-ea"/>
        <a:cs typeface="Arial" charset="0"/>
      </a:defRPr>
    </a:lvl8pPr>
    <a:lvl9pPr marL="3657600" algn="l" defTabSz="914400" rtl="0" eaLnBrk="1" latinLnBrk="0" hangingPunct="1">
      <a:defRPr sz="2400" i="1" kern="1200">
        <a:solidFill>
          <a:schemeClr val="accent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77" autoAdjust="0"/>
    <p:restoredTop sz="94660"/>
  </p:normalViewPr>
  <p:slideViewPr>
    <p:cSldViewPr>
      <p:cViewPr>
        <p:scale>
          <a:sx n="106" d="100"/>
          <a:sy n="106" d="100"/>
        </p:scale>
        <p:origin x="-9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i="0">
                <a:solidFill>
                  <a:schemeClr val="tx1"/>
                </a:solidFill>
                <a:latin typeface="Arial" charset="0"/>
              </a:defRPr>
            </a:lvl1pPr>
          </a:lstStyle>
          <a:p>
            <a:pPr>
              <a:defRPr/>
            </a:pPr>
            <a:endParaRPr lang="ru-RU"/>
          </a:p>
        </p:txBody>
      </p:sp>
      <p:sp>
        <p:nvSpPr>
          <p:cNvPr id="9830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i="0">
                <a:solidFill>
                  <a:schemeClr val="tx1"/>
                </a:solidFill>
                <a:latin typeface="Arial" charset="0"/>
              </a:defRPr>
            </a:lvl1pPr>
          </a:lstStyle>
          <a:p>
            <a:pPr>
              <a:defRPr/>
            </a:pPr>
            <a:endParaRPr lang="ru-RU"/>
          </a:p>
        </p:txBody>
      </p:sp>
      <p:sp>
        <p:nvSpPr>
          <p:cNvPr id="307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983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9831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i="0">
                <a:solidFill>
                  <a:schemeClr val="tx1"/>
                </a:solidFill>
                <a:latin typeface="Arial" charset="0"/>
              </a:defRPr>
            </a:lvl1pPr>
          </a:lstStyle>
          <a:p>
            <a:pPr>
              <a:defRPr/>
            </a:pPr>
            <a:endParaRPr lang="ru-RU"/>
          </a:p>
        </p:txBody>
      </p:sp>
      <p:sp>
        <p:nvSpPr>
          <p:cNvPr id="9831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i="0">
                <a:solidFill>
                  <a:schemeClr val="tx1"/>
                </a:solidFill>
                <a:latin typeface="Arial" charset="0"/>
              </a:defRPr>
            </a:lvl1pPr>
          </a:lstStyle>
          <a:p>
            <a:pPr>
              <a:defRPr/>
            </a:pPr>
            <a:fld id="{8329862A-5793-4892-8653-4ADAAD9C675D}" type="slidenum">
              <a:rPr lang="ru-RU"/>
              <a:pPr>
                <a:defRPr/>
              </a:pPr>
              <a:t>‹#›</a:t>
            </a:fld>
            <a:endParaRPr lang="ru-RU"/>
          </a:p>
        </p:txBody>
      </p:sp>
    </p:spTree>
    <p:extLst>
      <p:ext uri="{BB962C8B-B14F-4D97-AF65-F5344CB8AC3E}">
        <p14:creationId xmlns:p14="http://schemas.microsoft.com/office/powerpoint/2010/main" val="9045385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54DB16F9-6849-4F2A-95DC-BF77772D0658}" type="slidenum">
              <a:rPr lang="ru-RU" smtClean="0"/>
              <a:pPr/>
              <a:t>24</a:t>
            </a:fld>
            <a:endParaRPr lang="ru-RU"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934200"/>
            <a:chOff x="0" y="0"/>
            <a:chExt cx="5760" cy="4368"/>
          </a:xfrm>
        </p:grpSpPr>
        <p:sp>
          <p:nvSpPr>
            <p:cNvPr id="5"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ru-RU"/>
            </a:p>
          </p:txBody>
        </p:sp>
        <p:sp>
          <p:nvSpPr>
            <p:cNvPr id="6"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7"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ru-RU"/>
            </a:p>
          </p:txBody>
        </p:sp>
        <p:sp>
          <p:nvSpPr>
            <p:cNvPr id="8"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ru-RU"/>
            </a:p>
          </p:txBody>
        </p:sp>
        <p:sp>
          <p:nvSpPr>
            <p:cNvPr id="9"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ru-RU"/>
            </a:p>
          </p:txBody>
        </p:sp>
        <p:sp>
          <p:nvSpPr>
            <p:cNvPr id="10"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11"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12"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13"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pPr>
                <a:defRPr/>
              </a:pPr>
              <a:endParaRPr lang="ru-RU"/>
            </a:p>
          </p:txBody>
        </p:sp>
        <p:sp>
          <p:nvSpPr>
            <p:cNvPr id="14"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pPr>
                <a:defRPr/>
              </a:pPr>
              <a:endParaRPr lang="ru-RU"/>
            </a:p>
          </p:txBody>
        </p:sp>
        <p:sp>
          <p:nvSpPr>
            <p:cNvPr id="15"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pPr>
                <a:defRPr/>
              </a:pPr>
              <a:endParaRPr lang="ru-RU"/>
            </a:p>
          </p:txBody>
        </p:sp>
        <p:sp>
          <p:nvSpPr>
            <p:cNvPr id="16"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ru-RU"/>
            </a:p>
          </p:txBody>
        </p:sp>
        <p:sp>
          <p:nvSpPr>
            <p:cNvPr id="17"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ru-RU"/>
            </a:p>
          </p:txBody>
        </p:sp>
        <p:sp>
          <p:nvSpPr>
            <p:cNvPr id="18"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pPr>
                <a:defRPr/>
              </a:pPr>
              <a:endParaRPr lang="ru-RU"/>
            </a:p>
          </p:txBody>
        </p:sp>
        <p:sp>
          <p:nvSpPr>
            <p:cNvPr id="19"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pPr>
                <a:defRPr/>
              </a:pPr>
              <a:endParaRPr lang="ru-RU"/>
            </a:p>
          </p:txBody>
        </p:sp>
        <p:sp>
          <p:nvSpPr>
            <p:cNvPr id="20"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21"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ru-RU"/>
            </a:p>
          </p:txBody>
        </p:sp>
        <p:sp>
          <p:nvSpPr>
            <p:cNvPr id="22"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grpSp>
      <p:sp>
        <p:nvSpPr>
          <p:cNvPr id="15381" name="Rectangle 21"/>
          <p:cNvSpPr>
            <a:spLocks noGrp="1" noChangeArrowheads="1"/>
          </p:cNvSpPr>
          <p:nvPr>
            <p:ph type="ctrTitle" sz="quarter"/>
          </p:nvPr>
        </p:nvSpPr>
        <p:spPr>
          <a:xfrm>
            <a:off x="685800" y="1828800"/>
            <a:ext cx="7772400" cy="1736725"/>
          </a:xfrm>
        </p:spPr>
        <p:txBody>
          <a:bodyPr/>
          <a:lstStyle>
            <a:lvl1pPr>
              <a:defRPr sz="5400"/>
            </a:lvl1pPr>
          </a:lstStyle>
          <a:p>
            <a:r>
              <a:rPr lang="ru-RU"/>
              <a:t>Образец заголовка</a:t>
            </a:r>
          </a:p>
        </p:txBody>
      </p:sp>
      <p:sp>
        <p:nvSpPr>
          <p:cNvPr id="15382" name="Rectangle 2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23" name="Rectangle 23"/>
          <p:cNvSpPr>
            <a:spLocks noGrp="1" noChangeArrowheads="1"/>
          </p:cNvSpPr>
          <p:nvPr>
            <p:ph type="dt" sz="quarter" idx="10"/>
          </p:nvPr>
        </p:nvSpPr>
        <p:spPr/>
        <p:txBody>
          <a:bodyPr/>
          <a:lstStyle>
            <a:lvl1pPr>
              <a:defRPr/>
            </a:lvl1pPr>
          </a:lstStyle>
          <a:p>
            <a:pPr>
              <a:defRPr/>
            </a:pPr>
            <a:endParaRPr lang="ru-RU"/>
          </a:p>
        </p:txBody>
      </p:sp>
      <p:sp>
        <p:nvSpPr>
          <p:cNvPr id="24" name="Rectangle 24"/>
          <p:cNvSpPr>
            <a:spLocks noGrp="1" noChangeArrowheads="1"/>
          </p:cNvSpPr>
          <p:nvPr>
            <p:ph type="ftr" sz="quarter" idx="11"/>
          </p:nvPr>
        </p:nvSpPr>
        <p:spPr/>
        <p:txBody>
          <a:bodyPr/>
          <a:lstStyle>
            <a:lvl1pPr>
              <a:defRPr/>
            </a:lvl1pPr>
          </a:lstStyle>
          <a:p>
            <a:pPr>
              <a:defRPr/>
            </a:pPr>
            <a:endParaRPr lang="ru-RU"/>
          </a:p>
        </p:txBody>
      </p:sp>
      <p:sp>
        <p:nvSpPr>
          <p:cNvPr id="25" name="Rectangle 25"/>
          <p:cNvSpPr>
            <a:spLocks noGrp="1" noChangeArrowheads="1"/>
          </p:cNvSpPr>
          <p:nvPr>
            <p:ph type="sldNum" sz="quarter" idx="12"/>
          </p:nvPr>
        </p:nvSpPr>
        <p:spPr/>
        <p:txBody>
          <a:bodyPr/>
          <a:lstStyle>
            <a:lvl1pPr>
              <a:defRPr/>
            </a:lvl1pPr>
          </a:lstStyle>
          <a:p>
            <a:pPr>
              <a:defRPr/>
            </a:pPr>
            <a:fld id="{06AD2D1F-B524-4540-862E-F21DD500BCC4}" type="slidenum">
              <a:rPr lang="ru-RU"/>
              <a:pPr>
                <a:defRPr/>
              </a:pPr>
              <a:t>‹#›</a:t>
            </a:fld>
            <a:endParaRPr lang="ru-RU"/>
          </a:p>
        </p:txBody>
      </p:sp>
    </p:spTree>
  </p:cSld>
  <p:clrMapOvr>
    <a:masterClrMapping/>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3"/>
          <p:cNvSpPr>
            <a:spLocks noGrp="1" noChangeArrowheads="1"/>
          </p:cNvSpPr>
          <p:nvPr>
            <p:ph type="dt" sz="half" idx="10"/>
          </p:nvPr>
        </p:nvSpPr>
        <p:spPr>
          <a:ln/>
        </p:spPr>
        <p:txBody>
          <a:bodyPr/>
          <a:lstStyle>
            <a:lvl1pPr>
              <a:defRPr/>
            </a:lvl1pPr>
          </a:lstStyle>
          <a:p>
            <a:pPr>
              <a:defRPr/>
            </a:pPr>
            <a:endParaRPr lang="ru-RU"/>
          </a:p>
        </p:txBody>
      </p:sp>
      <p:sp>
        <p:nvSpPr>
          <p:cNvPr id="5" name="Rectangle 24"/>
          <p:cNvSpPr>
            <a:spLocks noGrp="1" noChangeArrowheads="1"/>
          </p:cNvSpPr>
          <p:nvPr>
            <p:ph type="ftr" sz="quarter" idx="11"/>
          </p:nvPr>
        </p:nvSpPr>
        <p:spPr>
          <a:ln/>
        </p:spPr>
        <p:txBody>
          <a:bodyPr/>
          <a:lstStyle>
            <a:lvl1pPr>
              <a:defRPr/>
            </a:lvl1pPr>
          </a:lstStyle>
          <a:p>
            <a:pPr>
              <a:defRPr/>
            </a:pPr>
            <a:endParaRPr lang="ru-RU"/>
          </a:p>
        </p:txBody>
      </p:sp>
      <p:sp>
        <p:nvSpPr>
          <p:cNvPr id="6" name="Rectangle 25"/>
          <p:cNvSpPr>
            <a:spLocks noGrp="1" noChangeArrowheads="1"/>
          </p:cNvSpPr>
          <p:nvPr>
            <p:ph type="sldNum" sz="quarter" idx="12"/>
          </p:nvPr>
        </p:nvSpPr>
        <p:spPr>
          <a:ln/>
        </p:spPr>
        <p:txBody>
          <a:bodyPr/>
          <a:lstStyle>
            <a:lvl1pPr>
              <a:defRPr/>
            </a:lvl1pPr>
          </a:lstStyle>
          <a:p>
            <a:pPr>
              <a:defRPr/>
            </a:pPr>
            <a:fld id="{D7B12F78-CECC-4225-919C-7576C3BA46D7}" type="slidenum">
              <a:rPr lang="ru-RU"/>
              <a:pPr>
                <a:defRPr/>
              </a:pPr>
              <a:t>‹#›</a:t>
            </a:fld>
            <a:endParaRPr lang="ru-RU"/>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5311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3"/>
          <p:cNvSpPr>
            <a:spLocks noGrp="1" noChangeArrowheads="1"/>
          </p:cNvSpPr>
          <p:nvPr>
            <p:ph type="dt" sz="half" idx="10"/>
          </p:nvPr>
        </p:nvSpPr>
        <p:spPr>
          <a:ln/>
        </p:spPr>
        <p:txBody>
          <a:bodyPr/>
          <a:lstStyle>
            <a:lvl1pPr>
              <a:defRPr/>
            </a:lvl1pPr>
          </a:lstStyle>
          <a:p>
            <a:pPr>
              <a:defRPr/>
            </a:pPr>
            <a:endParaRPr lang="ru-RU"/>
          </a:p>
        </p:txBody>
      </p:sp>
      <p:sp>
        <p:nvSpPr>
          <p:cNvPr id="5" name="Rectangle 24"/>
          <p:cNvSpPr>
            <a:spLocks noGrp="1" noChangeArrowheads="1"/>
          </p:cNvSpPr>
          <p:nvPr>
            <p:ph type="ftr" sz="quarter" idx="11"/>
          </p:nvPr>
        </p:nvSpPr>
        <p:spPr>
          <a:ln/>
        </p:spPr>
        <p:txBody>
          <a:bodyPr/>
          <a:lstStyle>
            <a:lvl1pPr>
              <a:defRPr/>
            </a:lvl1pPr>
          </a:lstStyle>
          <a:p>
            <a:pPr>
              <a:defRPr/>
            </a:pPr>
            <a:endParaRPr lang="ru-RU"/>
          </a:p>
        </p:txBody>
      </p:sp>
      <p:sp>
        <p:nvSpPr>
          <p:cNvPr id="6" name="Rectangle 25"/>
          <p:cNvSpPr>
            <a:spLocks noGrp="1" noChangeArrowheads="1"/>
          </p:cNvSpPr>
          <p:nvPr>
            <p:ph type="sldNum" sz="quarter" idx="12"/>
          </p:nvPr>
        </p:nvSpPr>
        <p:spPr>
          <a:ln/>
        </p:spPr>
        <p:txBody>
          <a:bodyPr/>
          <a:lstStyle>
            <a:lvl1pPr>
              <a:defRPr/>
            </a:lvl1pPr>
          </a:lstStyle>
          <a:p>
            <a:pPr>
              <a:defRPr/>
            </a:pPr>
            <a:fld id="{72956AE0-6ECD-4D43-8829-0E618056386C}" type="slidenum">
              <a:rPr lang="ru-RU"/>
              <a:pPr>
                <a:defRPr/>
              </a:pPr>
              <a:t>‹#›</a:t>
            </a:fld>
            <a:endParaRPr lang="ru-RU"/>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3"/>
          <p:cNvSpPr>
            <a:spLocks noGrp="1" noChangeArrowheads="1"/>
          </p:cNvSpPr>
          <p:nvPr>
            <p:ph type="dt" sz="half" idx="10"/>
          </p:nvPr>
        </p:nvSpPr>
        <p:spPr>
          <a:ln/>
        </p:spPr>
        <p:txBody>
          <a:bodyPr/>
          <a:lstStyle>
            <a:lvl1pPr>
              <a:defRPr/>
            </a:lvl1pPr>
          </a:lstStyle>
          <a:p>
            <a:pPr>
              <a:defRPr/>
            </a:pPr>
            <a:endParaRPr lang="ru-RU"/>
          </a:p>
        </p:txBody>
      </p:sp>
      <p:sp>
        <p:nvSpPr>
          <p:cNvPr id="5" name="Rectangle 24"/>
          <p:cNvSpPr>
            <a:spLocks noGrp="1" noChangeArrowheads="1"/>
          </p:cNvSpPr>
          <p:nvPr>
            <p:ph type="ftr" sz="quarter" idx="11"/>
          </p:nvPr>
        </p:nvSpPr>
        <p:spPr>
          <a:ln/>
        </p:spPr>
        <p:txBody>
          <a:bodyPr/>
          <a:lstStyle>
            <a:lvl1pPr>
              <a:defRPr/>
            </a:lvl1pPr>
          </a:lstStyle>
          <a:p>
            <a:pPr>
              <a:defRPr/>
            </a:pPr>
            <a:endParaRPr lang="ru-RU"/>
          </a:p>
        </p:txBody>
      </p:sp>
      <p:sp>
        <p:nvSpPr>
          <p:cNvPr id="6" name="Rectangle 25"/>
          <p:cNvSpPr>
            <a:spLocks noGrp="1" noChangeArrowheads="1"/>
          </p:cNvSpPr>
          <p:nvPr>
            <p:ph type="sldNum" sz="quarter" idx="12"/>
          </p:nvPr>
        </p:nvSpPr>
        <p:spPr>
          <a:ln/>
        </p:spPr>
        <p:txBody>
          <a:bodyPr/>
          <a:lstStyle>
            <a:lvl1pPr>
              <a:defRPr/>
            </a:lvl1pPr>
          </a:lstStyle>
          <a:p>
            <a:pPr>
              <a:defRPr/>
            </a:pPr>
            <a:fld id="{969C258E-67D9-4A00-91F8-BFC68143D0C8}" type="slidenum">
              <a:rPr lang="ru-RU"/>
              <a:pPr>
                <a:defRPr/>
              </a:pPr>
              <a:t>‹#›</a:t>
            </a:fld>
            <a:endParaRPr lang="ru-RU"/>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23"/>
          <p:cNvSpPr>
            <a:spLocks noGrp="1" noChangeArrowheads="1"/>
          </p:cNvSpPr>
          <p:nvPr>
            <p:ph type="dt" sz="half" idx="10"/>
          </p:nvPr>
        </p:nvSpPr>
        <p:spPr>
          <a:ln/>
        </p:spPr>
        <p:txBody>
          <a:bodyPr/>
          <a:lstStyle>
            <a:lvl1pPr>
              <a:defRPr/>
            </a:lvl1pPr>
          </a:lstStyle>
          <a:p>
            <a:pPr>
              <a:defRPr/>
            </a:pPr>
            <a:endParaRPr lang="ru-RU"/>
          </a:p>
        </p:txBody>
      </p:sp>
      <p:sp>
        <p:nvSpPr>
          <p:cNvPr id="5" name="Rectangle 24"/>
          <p:cNvSpPr>
            <a:spLocks noGrp="1" noChangeArrowheads="1"/>
          </p:cNvSpPr>
          <p:nvPr>
            <p:ph type="ftr" sz="quarter" idx="11"/>
          </p:nvPr>
        </p:nvSpPr>
        <p:spPr>
          <a:ln/>
        </p:spPr>
        <p:txBody>
          <a:bodyPr/>
          <a:lstStyle>
            <a:lvl1pPr>
              <a:defRPr/>
            </a:lvl1pPr>
          </a:lstStyle>
          <a:p>
            <a:pPr>
              <a:defRPr/>
            </a:pPr>
            <a:endParaRPr lang="ru-RU"/>
          </a:p>
        </p:txBody>
      </p:sp>
      <p:sp>
        <p:nvSpPr>
          <p:cNvPr id="6" name="Rectangle 25"/>
          <p:cNvSpPr>
            <a:spLocks noGrp="1" noChangeArrowheads="1"/>
          </p:cNvSpPr>
          <p:nvPr>
            <p:ph type="sldNum" sz="quarter" idx="12"/>
          </p:nvPr>
        </p:nvSpPr>
        <p:spPr>
          <a:ln/>
        </p:spPr>
        <p:txBody>
          <a:bodyPr/>
          <a:lstStyle>
            <a:lvl1pPr>
              <a:defRPr/>
            </a:lvl1pPr>
          </a:lstStyle>
          <a:p>
            <a:pPr>
              <a:defRPr/>
            </a:pPr>
            <a:fld id="{CA62E8E3-80A6-4E2C-AF89-3A720749AA27}" type="slidenum">
              <a:rPr lang="ru-RU"/>
              <a:pPr>
                <a:defRPr/>
              </a:pPr>
              <a:t>‹#›</a:t>
            </a:fld>
            <a:endParaRPr lang="ru-RU"/>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3"/>
          <p:cNvSpPr>
            <a:spLocks noGrp="1" noChangeArrowheads="1"/>
          </p:cNvSpPr>
          <p:nvPr>
            <p:ph type="dt" sz="half" idx="10"/>
          </p:nvPr>
        </p:nvSpPr>
        <p:spPr>
          <a:ln/>
        </p:spPr>
        <p:txBody>
          <a:bodyPr/>
          <a:lstStyle>
            <a:lvl1pPr>
              <a:defRPr/>
            </a:lvl1pPr>
          </a:lstStyle>
          <a:p>
            <a:pPr>
              <a:defRPr/>
            </a:pPr>
            <a:endParaRPr lang="ru-RU"/>
          </a:p>
        </p:txBody>
      </p:sp>
      <p:sp>
        <p:nvSpPr>
          <p:cNvPr id="6" name="Rectangle 24"/>
          <p:cNvSpPr>
            <a:spLocks noGrp="1" noChangeArrowheads="1"/>
          </p:cNvSpPr>
          <p:nvPr>
            <p:ph type="ftr" sz="quarter" idx="11"/>
          </p:nvPr>
        </p:nvSpPr>
        <p:spPr>
          <a:ln/>
        </p:spPr>
        <p:txBody>
          <a:bodyPr/>
          <a:lstStyle>
            <a:lvl1pPr>
              <a:defRPr/>
            </a:lvl1pPr>
          </a:lstStyle>
          <a:p>
            <a:pPr>
              <a:defRPr/>
            </a:pPr>
            <a:endParaRPr lang="ru-RU"/>
          </a:p>
        </p:txBody>
      </p:sp>
      <p:sp>
        <p:nvSpPr>
          <p:cNvPr id="7" name="Rectangle 25"/>
          <p:cNvSpPr>
            <a:spLocks noGrp="1" noChangeArrowheads="1"/>
          </p:cNvSpPr>
          <p:nvPr>
            <p:ph type="sldNum" sz="quarter" idx="12"/>
          </p:nvPr>
        </p:nvSpPr>
        <p:spPr>
          <a:ln/>
        </p:spPr>
        <p:txBody>
          <a:bodyPr/>
          <a:lstStyle>
            <a:lvl1pPr>
              <a:defRPr/>
            </a:lvl1pPr>
          </a:lstStyle>
          <a:p>
            <a:pPr>
              <a:defRPr/>
            </a:pPr>
            <a:fld id="{EAD3EF6C-A360-4343-8E5A-1460AD615F4C}" type="slidenum">
              <a:rPr lang="ru-RU"/>
              <a:pPr>
                <a:defRPr/>
              </a:pPr>
              <a:t>‹#›</a:t>
            </a:fld>
            <a:endParaRPr lang="ru-RU"/>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23"/>
          <p:cNvSpPr>
            <a:spLocks noGrp="1" noChangeArrowheads="1"/>
          </p:cNvSpPr>
          <p:nvPr>
            <p:ph type="dt" sz="half" idx="10"/>
          </p:nvPr>
        </p:nvSpPr>
        <p:spPr>
          <a:ln/>
        </p:spPr>
        <p:txBody>
          <a:bodyPr/>
          <a:lstStyle>
            <a:lvl1pPr>
              <a:defRPr/>
            </a:lvl1pPr>
          </a:lstStyle>
          <a:p>
            <a:pPr>
              <a:defRPr/>
            </a:pPr>
            <a:endParaRPr lang="ru-RU"/>
          </a:p>
        </p:txBody>
      </p:sp>
      <p:sp>
        <p:nvSpPr>
          <p:cNvPr id="8" name="Rectangle 24"/>
          <p:cNvSpPr>
            <a:spLocks noGrp="1" noChangeArrowheads="1"/>
          </p:cNvSpPr>
          <p:nvPr>
            <p:ph type="ftr" sz="quarter" idx="11"/>
          </p:nvPr>
        </p:nvSpPr>
        <p:spPr>
          <a:ln/>
        </p:spPr>
        <p:txBody>
          <a:bodyPr/>
          <a:lstStyle>
            <a:lvl1pPr>
              <a:defRPr/>
            </a:lvl1pPr>
          </a:lstStyle>
          <a:p>
            <a:pPr>
              <a:defRPr/>
            </a:pPr>
            <a:endParaRPr lang="ru-RU"/>
          </a:p>
        </p:txBody>
      </p:sp>
      <p:sp>
        <p:nvSpPr>
          <p:cNvPr id="9" name="Rectangle 25"/>
          <p:cNvSpPr>
            <a:spLocks noGrp="1" noChangeArrowheads="1"/>
          </p:cNvSpPr>
          <p:nvPr>
            <p:ph type="sldNum" sz="quarter" idx="12"/>
          </p:nvPr>
        </p:nvSpPr>
        <p:spPr>
          <a:ln/>
        </p:spPr>
        <p:txBody>
          <a:bodyPr/>
          <a:lstStyle>
            <a:lvl1pPr>
              <a:defRPr/>
            </a:lvl1pPr>
          </a:lstStyle>
          <a:p>
            <a:pPr>
              <a:defRPr/>
            </a:pPr>
            <a:fld id="{F981FBD8-302F-491F-BE83-2D4EDC04D0F9}" type="slidenum">
              <a:rPr lang="ru-RU"/>
              <a:pPr>
                <a:defRPr/>
              </a:pPr>
              <a:t>‹#›</a:t>
            </a:fld>
            <a:endParaRPr lang="ru-RU"/>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23"/>
          <p:cNvSpPr>
            <a:spLocks noGrp="1" noChangeArrowheads="1"/>
          </p:cNvSpPr>
          <p:nvPr>
            <p:ph type="dt" sz="half" idx="10"/>
          </p:nvPr>
        </p:nvSpPr>
        <p:spPr>
          <a:ln/>
        </p:spPr>
        <p:txBody>
          <a:bodyPr/>
          <a:lstStyle>
            <a:lvl1pPr>
              <a:defRPr/>
            </a:lvl1pPr>
          </a:lstStyle>
          <a:p>
            <a:pPr>
              <a:defRPr/>
            </a:pPr>
            <a:endParaRPr lang="ru-RU"/>
          </a:p>
        </p:txBody>
      </p:sp>
      <p:sp>
        <p:nvSpPr>
          <p:cNvPr id="4" name="Rectangle 24"/>
          <p:cNvSpPr>
            <a:spLocks noGrp="1" noChangeArrowheads="1"/>
          </p:cNvSpPr>
          <p:nvPr>
            <p:ph type="ftr" sz="quarter" idx="11"/>
          </p:nvPr>
        </p:nvSpPr>
        <p:spPr>
          <a:ln/>
        </p:spPr>
        <p:txBody>
          <a:bodyPr/>
          <a:lstStyle>
            <a:lvl1pPr>
              <a:defRPr/>
            </a:lvl1pPr>
          </a:lstStyle>
          <a:p>
            <a:pPr>
              <a:defRPr/>
            </a:pPr>
            <a:endParaRPr lang="ru-RU"/>
          </a:p>
        </p:txBody>
      </p:sp>
      <p:sp>
        <p:nvSpPr>
          <p:cNvPr id="5" name="Rectangle 25"/>
          <p:cNvSpPr>
            <a:spLocks noGrp="1" noChangeArrowheads="1"/>
          </p:cNvSpPr>
          <p:nvPr>
            <p:ph type="sldNum" sz="quarter" idx="12"/>
          </p:nvPr>
        </p:nvSpPr>
        <p:spPr>
          <a:ln/>
        </p:spPr>
        <p:txBody>
          <a:bodyPr/>
          <a:lstStyle>
            <a:lvl1pPr>
              <a:defRPr/>
            </a:lvl1pPr>
          </a:lstStyle>
          <a:p>
            <a:pPr>
              <a:defRPr/>
            </a:pPr>
            <a:fld id="{31F24424-EFA5-4844-9D1C-30E8FA8CA5B9}" type="slidenum">
              <a:rPr lang="ru-RU"/>
              <a:pPr>
                <a:defRPr/>
              </a:pPr>
              <a:t>‹#›</a:t>
            </a:fld>
            <a:endParaRPr lang="ru-RU"/>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3"/>
          <p:cNvSpPr>
            <a:spLocks noGrp="1" noChangeArrowheads="1"/>
          </p:cNvSpPr>
          <p:nvPr>
            <p:ph type="dt" sz="half" idx="10"/>
          </p:nvPr>
        </p:nvSpPr>
        <p:spPr>
          <a:ln/>
        </p:spPr>
        <p:txBody>
          <a:bodyPr/>
          <a:lstStyle>
            <a:lvl1pPr>
              <a:defRPr/>
            </a:lvl1pPr>
          </a:lstStyle>
          <a:p>
            <a:pPr>
              <a:defRPr/>
            </a:pPr>
            <a:endParaRPr lang="ru-RU"/>
          </a:p>
        </p:txBody>
      </p:sp>
      <p:sp>
        <p:nvSpPr>
          <p:cNvPr id="3" name="Rectangle 24"/>
          <p:cNvSpPr>
            <a:spLocks noGrp="1" noChangeArrowheads="1"/>
          </p:cNvSpPr>
          <p:nvPr>
            <p:ph type="ftr" sz="quarter" idx="11"/>
          </p:nvPr>
        </p:nvSpPr>
        <p:spPr>
          <a:ln/>
        </p:spPr>
        <p:txBody>
          <a:bodyPr/>
          <a:lstStyle>
            <a:lvl1pPr>
              <a:defRPr/>
            </a:lvl1pPr>
          </a:lstStyle>
          <a:p>
            <a:pPr>
              <a:defRPr/>
            </a:pPr>
            <a:endParaRPr lang="ru-RU"/>
          </a:p>
        </p:txBody>
      </p:sp>
      <p:sp>
        <p:nvSpPr>
          <p:cNvPr id="4" name="Rectangle 25"/>
          <p:cNvSpPr>
            <a:spLocks noGrp="1" noChangeArrowheads="1"/>
          </p:cNvSpPr>
          <p:nvPr>
            <p:ph type="sldNum" sz="quarter" idx="12"/>
          </p:nvPr>
        </p:nvSpPr>
        <p:spPr>
          <a:ln/>
        </p:spPr>
        <p:txBody>
          <a:bodyPr/>
          <a:lstStyle>
            <a:lvl1pPr>
              <a:defRPr/>
            </a:lvl1pPr>
          </a:lstStyle>
          <a:p>
            <a:pPr>
              <a:defRPr/>
            </a:pPr>
            <a:fld id="{6E4C2AF2-5D84-4D7D-B57E-09147E40232A}" type="slidenum">
              <a:rPr lang="ru-RU"/>
              <a:pPr>
                <a:defRPr/>
              </a:pPr>
              <a:t>‹#›</a:t>
            </a:fld>
            <a:endParaRPr lang="ru-RU"/>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3"/>
          <p:cNvSpPr>
            <a:spLocks noGrp="1" noChangeArrowheads="1"/>
          </p:cNvSpPr>
          <p:nvPr>
            <p:ph type="dt" sz="half" idx="10"/>
          </p:nvPr>
        </p:nvSpPr>
        <p:spPr>
          <a:ln/>
        </p:spPr>
        <p:txBody>
          <a:bodyPr/>
          <a:lstStyle>
            <a:lvl1pPr>
              <a:defRPr/>
            </a:lvl1pPr>
          </a:lstStyle>
          <a:p>
            <a:pPr>
              <a:defRPr/>
            </a:pPr>
            <a:endParaRPr lang="ru-RU"/>
          </a:p>
        </p:txBody>
      </p:sp>
      <p:sp>
        <p:nvSpPr>
          <p:cNvPr id="6" name="Rectangle 24"/>
          <p:cNvSpPr>
            <a:spLocks noGrp="1" noChangeArrowheads="1"/>
          </p:cNvSpPr>
          <p:nvPr>
            <p:ph type="ftr" sz="quarter" idx="11"/>
          </p:nvPr>
        </p:nvSpPr>
        <p:spPr>
          <a:ln/>
        </p:spPr>
        <p:txBody>
          <a:bodyPr/>
          <a:lstStyle>
            <a:lvl1pPr>
              <a:defRPr/>
            </a:lvl1pPr>
          </a:lstStyle>
          <a:p>
            <a:pPr>
              <a:defRPr/>
            </a:pPr>
            <a:endParaRPr lang="ru-RU"/>
          </a:p>
        </p:txBody>
      </p:sp>
      <p:sp>
        <p:nvSpPr>
          <p:cNvPr id="7" name="Rectangle 25"/>
          <p:cNvSpPr>
            <a:spLocks noGrp="1" noChangeArrowheads="1"/>
          </p:cNvSpPr>
          <p:nvPr>
            <p:ph type="sldNum" sz="quarter" idx="12"/>
          </p:nvPr>
        </p:nvSpPr>
        <p:spPr>
          <a:ln/>
        </p:spPr>
        <p:txBody>
          <a:bodyPr/>
          <a:lstStyle>
            <a:lvl1pPr>
              <a:defRPr/>
            </a:lvl1pPr>
          </a:lstStyle>
          <a:p>
            <a:pPr>
              <a:defRPr/>
            </a:pPr>
            <a:fld id="{122E6A8E-9D66-43B2-8594-E62185BC405B}" type="slidenum">
              <a:rPr lang="ru-RU"/>
              <a:pPr>
                <a:defRPr/>
              </a:pPr>
              <a:t>‹#›</a:t>
            </a:fld>
            <a:endParaRPr lang="ru-RU"/>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3"/>
          <p:cNvSpPr>
            <a:spLocks noGrp="1" noChangeArrowheads="1"/>
          </p:cNvSpPr>
          <p:nvPr>
            <p:ph type="dt" sz="half" idx="10"/>
          </p:nvPr>
        </p:nvSpPr>
        <p:spPr>
          <a:ln/>
        </p:spPr>
        <p:txBody>
          <a:bodyPr/>
          <a:lstStyle>
            <a:lvl1pPr>
              <a:defRPr/>
            </a:lvl1pPr>
          </a:lstStyle>
          <a:p>
            <a:pPr>
              <a:defRPr/>
            </a:pPr>
            <a:endParaRPr lang="ru-RU"/>
          </a:p>
        </p:txBody>
      </p:sp>
      <p:sp>
        <p:nvSpPr>
          <p:cNvPr id="6" name="Rectangle 24"/>
          <p:cNvSpPr>
            <a:spLocks noGrp="1" noChangeArrowheads="1"/>
          </p:cNvSpPr>
          <p:nvPr>
            <p:ph type="ftr" sz="quarter" idx="11"/>
          </p:nvPr>
        </p:nvSpPr>
        <p:spPr>
          <a:ln/>
        </p:spPr>
        <p:txBody>
          <a:bodyPr/>
          <a:lstStyle>
            <a:lvl1pPr>
              <a:defRPr/>
            </a:lvl1pPr>
          </a:lstStyle>
          <a:p>
            <a:pPr>
              <a:defRPr/>
            </a:pPr>
            <a:endParaRPr lang="ru-RU"/>
          </a:p>
        </p:txBody>
      </p:sp>
      <p:sp>
        <p:nvSpPr>
          <p:cNvPr id="7" name="Rectangle 25"/>
          <p:cNvSpPr>
            <a:spLocks noGrp="1" noChangeArrowheads="1"/>
          </p:cNvSpPr>
          <p:nvPr>
            <p:ph type="sldNum" sz="quarter" idx="12"/>
          </p:nvPr>
        </p:nvSpPr>
        <p:spPr>
          <a:ln/>
        </p:spPr>
        <p:txBody>
          <a:bodyPr/>
          <a:lstStyle>
            <a:lvl1pPr>
              <a:defRPr/>
            </a:lvl1pPr>
          </a:lstStyle>
          <a:p>
            <a:pPr>
              <a:defRPr/>
            </a:pPr>
            <a:fld id="{2E3893A2-DF63-46A6-844B-D7E45093FE5D}" type="slidenum">
              <a:rPr lang="ru-RU"/>
              <a:pPr>
                <a:defRPr/>
              </a:pPr>
              <a:t>‹#›</a:t>
            </a:fld>
            <a:endParaRPr lang="ru-RU"/>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6934200"/>
            <a:chOff x="0" y="0"/>
            <a:chExt cx="5760" cy="4368"/>
          </a:xfrm>
        </p:grpSpPr>
        <p:sp>
          <p:nvSpPr>
            <p:cNvPr id="14339"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ru-RU"/>
            </a:p>
          </p:txBody>
        </p:sp>
        <p:sp>
          <p:nvSpPr>
            <p:cNvPr id="14340"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14341"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ru-RU"/>
            </a:p>
          </p:txBody>
        </p:sp>
        <p:sp>
          <p:nvSpPr>
            <p:cNvPr id="14342"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ru-RU"/>
            </a:p>
          </p:txBody>
        </p:sp>
        <p:sp>
          <p:nvSpPr>
            <p:cNvPr id="14343"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ru-RU"/>
            </a:p>
          </p:txBody>
        </p:sp>
        <p:sp>
          <p:nvSpPr>
            <p:cNvPr id="14344"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14345"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14346"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14347"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pPr>
                <a:defRPr/>
              </a:pPr>
              <a:endParaRPr lang="ru-RU"/>
            </a:p>
          </p:txBody>
        </p:sp>
        <p:sp>
          <p:nvSpPr>
            <p:cNvPr id="14348"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pPr>
                <a:defRPr/>
              </a:pPr>
              <a:endParaRPr lang="ru-RU"/>
            </a:p>
          </p:txBody>
        </p:sp>
        <p:sp>
          <p:nvSpPr>
            <p:cNvPr id="14349"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pPr>
                <a:defRPr/>
              </a:pPr>
              <a:endParaRPr lang="ru-RU"/>
            </a:p>
          </p:txBody>
        </p:sp>
        <p:sp>
          <p:nvSpPr>
            <p:cNvPr id="14350"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ru-RU"/>
            </a:p>
          </p:txBody>
        </p:sp>
        <p:sp>
          <p:nvSpPr>
            <p:cNvPr id="14351"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ru-RU"/>
            </a:p>
          </p:txBody>
        </p:sp>
        <p:sp>
          <p:nvSpPr>
            <p:cNvPr id="14352"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pPr>
                <a:defRPr/>
              </a:pPr>
              <a:endParaRPr lang="ru-RU"/>
            </a:p>
          </p:txBody>
        </p:sp>
        <p:sp>
          <p:nvSpPr>
            <p:cNvPr id="14353"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pPr>
                <a:defRPr/>
              </a:pPr>
              <a:endParaRPr lang="ru-RU"/>
            </a:p>
          </p:txBody>
        </p:sp>
        <p:sp>
          <p:nvSpPr>
            <p:cNvPr id="14354"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14355"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ru-RU"/>
            </a:p>
          </p:txBody>
        </p:sp>
        <p:sp>
          <p:nvSpPr>
            <p:cNvPr id="14356"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grpSp>
      <p:sp>
        <p:nvSpPr>
          <p:cNvPr id="14357" name="Rectangle 21"/>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4358"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4359" name="Rectangle 23"/>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solidFill>
                  <a:schemeClr val="tx1"/>
                </a:solidFill>
                <a:effectLst>
                  <a:outerShdw blurRad="38100" dist="38100" dir="2700000" algn="tl">
                    <a:srgbClr val="000000"/>
                  </a:outerShdw>
                </a:effectLst>
              </a:defRPr>
            </a:lvl1pPr>
          </a:lstStyle>
          <a:p>
            <a:pPr>
              <a:defRPr/>
            </a:pPr>
            <a:endParaRPr lang="ru-RU"/>
          </a:p>
        </p:txBody>
      </p:sp>
      <p:sp>
        <p:nvSpPr>
          <p:cNvPr id="14360" name="Rectangle 2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solidFill>
                  <a:schemeClr val="tx1"/>
                </a:solidFill>
                <a:effectLst>
                  <a:outerShdw blurRad="38100" dist="38100" dir="2700000" algn="tl">
                    <a:srgbClr val="000000"/>
                  </a:outerShdw>
                </a:effectLst>
              </a:defRPr>
            </a:lvl1pPr>
          </a:lstStyle>
          <a:p>
            <a:pPr>
              <a:defRPr/>
            </a:pPr>
            <a:endParaRPr lang="ru-RU"/>
          </a:p>
        </p:txBody>
      </p:sp>
      <p:sp>
        <p:nvSpPr>
          <p:cNvPr id="14361" name="Rectangle 25"/>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solidFill>
                  <a:schemeClr val="tx1"/>
                </a:solidFill>
                <a:effectLst>
                  <a:outerShdw blurRad="38100" dist="38100" dir="2700000" algn="tl">
                    <a:srgbClr val="000000"/>
                  </a:outerShdw>
                </a:effectLst>
              </a:defRPr>
            </a:lvl1pPr>
          </a:lstStyle>
          <a:p>
            <a:pPr>
              <a:defRPr/>
            </a:pPr>
            <a:fld id="{411B57C5-F55B-4299-958C-EEBB1E120658}" type="slidenum">
              <a:rPr lang="ru-RU"/>
              <a:pPr>
                <a:defRPr/>
              </a:pPr>
              <a:t>‹#›</a:t>
            </a:fld>
            <a:endParaRPr lang="ru-RU"/>
          </a:p>
        </p:txBody>
      </p:sp>
    </p:spTree>
  </p:cSld>
  <p:clrMap bg1="dk2" tx1="lt1" bg2="dk1" tx2="lt2" accent1="accent1" accent2="accent2" accent3="accent3" accent4="accent4" accent5="accent5" accent6="accent6" hlink="hlink" folHlink="folHlink"/>
  <p:sldLayoutIdLst>
    <p:sldLayoutId id="2147483718"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4357"/>
                                        </p:tgtEl>
                                        <p:attrNameLst>
                                          <p:attrName>style.visibility</p:attrName>
                                        </p:attrNameLst>
                                      </p:cBhvr>
                                      <p:to>
                                        <p:strVal val="visible"/>
                                      </p:to>
                                    </p:set>
                                    <p:anim calcmode="lin" valueType="num">
                                      <p:cBhvr>
                                        <p:cTn id="7" dur="1000" fill="hold"/>
                                        <p:tgtEl>
                                          <p:spTgt spid="14357"/>
                                        </p:tgtEl>
                                        <p:attrNameLst>
                                          <p:attrName>ppt_x</p:attrName>
                                        </p:attrNameLst>
                                      </p:cBhvr>
                                      <p:tavLst>
                                        <p:tav tm="0">
                                          <p:val>
                                            <p:strVal val="#ppt_x-.2"/>
                                          </p:val>
                                        </p:tav>
                                        <p:tav tm="100000">
                                          <p:val>
                                            <p:strVal val="#ppt_x"/>
                                          </p:val>
                                        </p:tav>
                                      </p:tavLst>
                                    </p:anim>
                                    <p:anim calcmode="lin" valueType="num">
                                      <p:cBhvr>
                                        <p:cTn id="8" dur="1000" fill="hold"/>
                                        <p:tgtEl>
                                          <p:spTgt spid="14357"/>
                                        </p:tgtEl>
                                        <p:attrNameLst>
                                          <p:attrName>ppt_y</p:attrName>
                                        </p:attrNameLst>
                                      </p:cBhvr>
                                      <p:tavLst>
                                        <p:tav tm="0">
                                          <p:val>
                                            <p:strVal val="#ppt_y"/>
                                          </p:val>
                                        </p:tav>
                                        <p:tav tm="100000">
                                          <p:val>
                                            <p:strVal val="#ppt_y"/>
                                          </p:val>
                                        </p:tav>
                                      </p:tavLst>
                                    </p:anim>
                                    <p:animEffect transition="in" filter="wipe(right)" prLst="gradientSize: 0.1">
                                      <p:cBhvr>
                                        <p:cTn id="9" dur="1000"/>
                                        <p:tgtEl>
                                          <p:spTgt spid="14357"/>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4358">
                                            <p:txEl>
                                              <p:pRg st="0" end="0"/>
                                            </p:txEl>
                                          </p:spTgt>
                                        </p:tgtEl>
                                        <p:attrNameLst>
                                          <p:attrName>style.visibility</p:attrName>
                                        </p:attrNameLst>
                                      </p:cBhvr>
                                      <p:to>
                                        <p:strVal val="visible"/>
                                      </p:to>
                                    </p:set>
                                    <p:animEffect transition="in" filter="fade">
                                      <p:cBhvr>
                                        <p:cTn id="14" dur="500"/>
                                        <p:tgtEl>
                                          <p:spTgt spid="14358">
                                            <p:txEl>
                                              <p:pRg st="0" end="0"/>
                                            </p:txEl>
                                          </p:spTgt>
                                        </p:tgtEl>
                                      </p:cBhvr>
                                    </p:animEffect>
                                    <p:anim calcmode="lin" valueType="num">
                                      <p:cBhvr>
                                        <p:cTn id="15" dur="500" fill="hold"/>
                                        <p:tgtEl>
                                          <p:spTgt spid="14358">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4358">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14358">
                                            <p:txEl>
                                              <p:pRg st="1" end="1"/>
                                            </p:txEl>
                                          </p:spTgt>
                                        </p:tgtEl>
                                        <p:attrNameLst>
                                          <p:attrName>style.visibility</p:attrName>
                                        </p:attrNameLst>
                                      </p:cBhvr>
                                      <p:to>
                                        <p:strVal val="visible"/>
                                      </p:to>
                                    </p:set>
                                    <p:animEffect transition="in" filter="fade">
                                      <p:cBhvr>
                                        <p:cTn id="19" dur="500"/>
                                        <p:tgtEl>
                                          <p:spTgt spid="14358">
                                            <p:txEl>
                                              <p:pRg st="1" end="1"/>
                                            </p:txEl>
                                          </p:spTgt>
                                        </p:tgtEl>
                                      </p:cBhvr>
                                    </p:animEffect>
                                    <p:anim calcmode="lin" valueType="num">
                                      <p:cBhvr>
                                        <p:cTn id="20" dur="500" fill="hold"/>
                                        <p:tgtEl>
                                          <p:spTgt spid="14358">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14358">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14358">
                                            <p:txEl>
                                              <p:pRg st="2" end="2"/>
                                            </p:txEl>
                                          </p:spTgt>
                                        </p:tgtEl>
                                        <p:attrNameLst>
                                          <p:attrName>style.visibility</p:attrName>
                                        </p:attrNameLst>
                                      </p:cBhvr>
                                      <p:to>
                                        <p:strVal val="visible"/>
                                      </p:to>
                                    </p:set>
                                    <p:animEffect transition="in" filter="fade">
                                      <p:cBhvr>
                                        <p:cTn id="24" dur="500"/>
                                        <p:tgtEl>
                                          <p:spTgt spid="14358">
                                            <p:txEl>
                                              <p:pRg st="2" end="2"/>
                                            </p:txEl>
                                          </p:spTgt>
                                        </p:tgtEl>
                                      </p:cBhvr>
                                    </p:animEffect>
                                    <p:anim calcmode="lin" valueType="num">
                                      <p:cBhvr>
                                        <p:cTn id="25" dur="500" fill="hold"/>
                                        <p:tgtEl>
                                          <p:spTgt spid="14358">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14358">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14358">
                                            <p:txEl>
                                              <p:pRg st="3" end="3"/>
                                            </p:txEl>
                                          </p:spTgt>
                                        </p:tgtEl>
                                        <p:attrNameLst>
                                          <p:attrName>style.visibility</p:attrName>
                                        </p:attrNameLst>
                                      </p:cBhvr>
                                      <p:to>
                                        <p:strVal val="visible"/>
                                      </p:to>
                                    </p:set>
                                    <p:animEffect transition="in" filter="fade">
                                      <p:cBhvr>
                                        <p:cTn id="29" dur="500"/>
                                        <p:tgtEl>
                                          <p:spTgt spid="14358">
                                            <p:txEl>
                                              <p:pRg st="3" end="3"/>
                                            </p:txEl>
                                          </p:spTgt>
                                        </p:tgtEl>
                                      </p:cBhvr>
                                    </p:animEffect>
                                    <p:anim calcmode="lin" valueType="num">
                                      <p:cBhvr>
                                        <p:cTn id="30" dur="500" fill="hold"/>
                                        <p:tgtEl>
                                          <p:spTgt spid="14358">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14358">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14358">
                                            <p:txEl>
                                              <p:pRg st="4" end="4"/>
                                            </p:txEl>
                                          </p:spTgt>
                                        </p:tgtEl>
                                        <p:attrNameLst>
                                          <p:attrName>style.visibility</p:attrName>
                                        </p:attrNameLst>
                                      </p:cBhvr>
                                      <p:to>
                                        <p:strVal val="visible"/>
                                      </p:to>
                                    </p:set>
                                    <p:animEffect transition="in" filter="fade">
                                      <p:cBhvr>
                                        <p:cTn id="34" dur="500"/>
                                        <p:tgtEl>
                                          <p:spTgt spid="14358">
                                            <p:txEl>
                                              <p:pRg st="4" end="4"/>
                                            </p:txEl>
                                          </p:spTgt>
                                        </p:tgtEl>
                                      </p:cBhvr>
                                    </p:animEffect>
                                    <p:anim calcmode="lin" valueType="num">
                                      <p:cBhvr>
                                        <p:cTn id="35" dur="500" fill="hold"/>
                                        <p:tgtEl>
                                          <p:spTgt spid="14358">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14358">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57" grpId="0"/>
      <p:bldP spid="14358" grpId="0" build="p">
        <p:tmplLst>
          <p:tmpl lvl="1">
            <p:tnLst>
              <p:par>
                <p:cTn presetID="44" presetClass="entr" presetSubtype="0" fill="hold" nodeType="clickEffect">
                  <p:stCondLst>
                    <p:cond delay="0"/>
                  </p:stCondLst>
                  <p:childTnLst>
                    <p:set>
                      <p:cBhvr>
                        <p:cTn dur="1" fill="hold">
                          <p:stCondLst>
                            <p:cond delay="0"/>
                          </p:stCondLst>
                        </p:cTn>
                        <p:tgtEl>
                          <p:spTgt spid="14358"/>
                        </p:tgtEl>
                        <p:attrNameLst>
                          <p:attrName>style.visibility</p:attrName>
                        </p:attrNameLst>
                      </p:cBhvr>
                      <p:to>
                        <p:strVal val="visible"/>
                      </p:to>
                    </p:set>
                    <p:animEffect transition="in" filter="fade">
                      <p:cBhvr>
                        <p:cTn dur="500"/>
                        <p:tgtEl>
                          <p:spTgt spid="14358"/>
                        </p:tgtEl>
                      </p:cBhvr>
                    </p:animEffect>
                    <p:anim calcmode="lin" valueType="num">
                      <p:cBhvr>
                        <p:cTn dur="500" fill="hold"/>
                        <p:tgtEl>
                          <p:spTgt spid="14358"/>
                        </p:tgtEl>
                        <p:attrNameLst>
                          <p:attrName>ppt_x</p:attrName>
                        </p:attrNameLst>
                      </p:cBhvr>
                      <p:tavLst>
                        <p:tav tm="0">
                          <p:val>
                            <p:strVal val="#ppt_x"/>
                          </p:val>
                        </p:tav>
                        <p:tav tm="100000">
                          <p:val>
                            <p:strVal val="#ppt_x"/>
                          </p:val>
                        </p:tav>
                      </p:tavLst>
                    </p:anim>
                    <p:anim calcmode="lin" valueType="num">
                      <p:cBhvr>
                        <p:cTn dur="500" fill="hold"/>
                        <p:tgtEl>
                          <p:spTgt spid="14358"/>
                        </p:tgtEl>
                        <p:attrNameLst>
                          <p:attrName>ppt_y</p:attrName>
                        </p:attrNameLst>
                      </p:cBhvr>
                      <p:tavLst>
                        <p:tav tm="0">
                          <p:val>
                            <p:strVal val="#ppt_y+.05"/>
                          </p:val>
                        </p:tav>
                        <p:tav tm="100000">
                          <p:val>
                            <p:strVal val="#ppt_y"/>
                          </p:val>
                        </p:tav>
                      </p:tavLst>
                    </p:anim>
                  </p:childTnLst>
                </p:cTn>
              </p:par>
            </p:tnLst>
          </p:tmpl>
          <p:tmpl lvl="2">
            <p:tnLst>
              <p:par>
                <p:cTn presetID="44" presetClass="entr" presetSubtype="0" fill="hold" nodeType="withEffect">
                  <p:stCondLst>
                    <p:cond delay="0"/>
                  </p:stCondLst>
                  <p:childTnLst>
                    <p:set>
                      <p:cBhvr>
                        <p:cTn dur="1" fill="hold">
                          <p:stCondLst>
                            <p:cond delay="0"/>
                          </p:stCondLst>
                        </p:cTn>
                        <p:tgtEl>
                          <p:spTgt spid="14358"/>
                        </p:tgtEl>
                        <p:attrNameLst>
                          <p:attrName>style.visibility</p:attrName>
                        </p:attrNameLst>
                      </p:cBhvr>
                      <p:to>
                        <p:strVal val="visible"/>
                      </p:to>
                    </p:set>
                    <p:animEffect transition="in" filter="fade">
                      <p:cBhvr>
                        <p:cTn dur="500"/>
                        <p:tgtEl>
                          <p:spTgt spid="14358"/>
                        </p:tgtEl>
                      </p:cBhvr>
                    </p:animEffect>
                    <p:anim calcmode="lin" valueType="num">
                      <p:cBhvr>
                        <p:cTn dur="500" fill="hold"/>
                        <p:tgtEl>
                          <p:spTgt spid="14358"/>
                        </p:tgtEl>
                        <p:attrNameLst>
                          <p:attrName>ppt_x</p:attrName>
                        </p:attrNameLst>
                      </p:cBhvr>
                      <p:tavLst>
                        <p:tav tm="0">
                          <p:val>
                            <p:strVal val="#ppt_x"/>
                          </p:val>
                        </p:tav>
                        <p:tav tm="100000">
                          <p:val>
                            <p:strVal val="#ppt_x"/>
                          </p:val>
                        </p:tav>
                      </p:tavLst>
                    </p:anim>
                    <p:anim calcmode="lin" valueType="num">
                      <p:cBhvr>
                        <p:cTn dur="500" fill="hold"/>
                        <p:tgtEl>
                          <p:spTgt spid="14358"/>
                        </p:tgtEl>
                        <p:attrNameLst>
                          <p:attrName>ppt_y</p:attrName>
                        </p:attrNameLst>
                      </p:cBhvr>
                      <p:tavLst>
                        <p:tav tm="0">
                          <p:val>
                            <p:strVal val="#ppt_y+.05"/>
                          </p:val>
                        </p:tav>
                        <p:tav tm="100000">
                          <p:val>
                            <p:strVal val="#ppt_y"/>
                          </p:val>
                        </p:tav>
                      </p:tavLst>
                    </p:anim>
                  </p:childTnLst>
                </p:cTn>
              </p:par>
            </p:tnLst>
          </p:tmpl>
          <p:tmpl lvl="3">
            <p:tnLst>
              <p:par>
                <p:cTn presetID="44" presetClass="entr" presetSubtype="0" fill="hold" nodeType="withEffect">
                  <p:stCondLst>
                    <p:cond delay="0"/>
                  </p:stCondLst>
                  <p:childTnLst>
                    <p:set>
                      <p:cBhvr>
                        <p:cTn dur="1" fill="hold">
                          <p:stCondLst>
                            <p:cond delay="0"/>
                          </p:stCondLst>
                        </p:cTn>
                        <p:tgtEl>
                          <p:spTgt spid="14358"/>
                        </p:tgtEl>
                        <p:attrNameLst>
                          <p:attrName>style.visibility</p:attrName>
                        </p:attrNameLst>
                      </p:cBhvr>
                      <p:to>
                        <p:strVal val="visible"/>
                      </p:to>
                    </p:set>
                    <p:animEffect transition="in" filter="fade">
                      <p:cBhvr>
                        <p:cTn dur="500"/>
                        <p:tgtEl>
                          <p:spTgt spid="14358"/>
                        </p:tgtEl>
                      </p:cBhvr>
                    </p:animEffect>
                    <p:anim calcmode="lin" valueType="num">
                      <p:cBhvr>
                        <p:cTn dur="500" fill="hold"/>
                        <p:tgtEl>
                          <p:spTgt spid="14358"/>
                        </p:tgtEl>
                        <p:attrNameLst>
                          <p:attrName>ppt_x</p:attrName>
                        </p:attrNameLst>
                      </p:cBhvr>
                      <p:tavLst>
                        <p:tav tm="0">
                          <p:val>
                            <p:strVal val="#ppt_x"/>
                          </p:val>
                        </p:tav>
                        <p:tav tm="100000">
                          <p:val>
                            <p:strVal val="#ppt_x"/>
                          </p:val>
                        </p:tav>
                      </p:tavLst>
                    </p:anim>
                    <p:anim calcmode="lin" valueType="num">
                      <p:cBhvr>
                        <p:cTn dur="500" fill="hold"/>
                        <p:tgtEl>
                          <p:spTgt spid="14358"/>
                        </p:tgtEl>
                        <p:attrNameLst>
                          <p:attrName>ppt_y</p:attrName>
                        </p:attrNameLst>
                      </p:cBhvr>
                      <p:tavLst>
                        <p:tav tm="0">
                          <p:val>
                            <p:strVal val="#ppt_y+.05"/>
                          </p:val>
                        </p:tav>
                        <p:tav tm="100000">
                          <p:val>
                            <p:strVal val="#ppt_y"/>
                          </p:val>
                        </p:tav>
                      </p:tavLst>
                    </p:anim>
                  </p:childTnLst>
                </p:cTn>
              </p:par>
            </p:tnLst>
          </p:tmpl>
          <p:tmpl lvl="4">
            <p:tnLst>
              <p:par>
                <p:cTn presetID="44" presetClass="entr" presetSubtype="0" fill="hold" nodeType="withEffect">
                  <p:stCondLst>
                    <p:cond delay="0"/>
                  </p:stCondLst>
                  <p:childTnLst>
                    <p:set>
                      <p:cBhvr>
                        <p:cTn dur="1" fill="hold">
                          <p:stCondLst>
                            <p:cond delay="0"/>
                          </p:stCondLst>
                        </p:cTn>
                        <p:tgtEl>
                          <p:spTgt spid="14358"/>
                        </p:tgtEl>
                        <p:attrNameLst>
                          <p:attrName>style.visibility</p:attrName>
                        </p:attrNameLst>
                      </p:cBhvr>
                      <p:to>
                        <p:strVal val="visible"/>
                      </p:to>
                    </p:set>
                    <p:animEffect transition="in" filter="fade">
                      <p:cBhvr>
                        <p:cTn dur="500"/>
                        <p:tgtEl>
                          <p:spTgt spid="14358"/>
                        </p:tgtEl>
                      </p:cBhvr>
                    </p:animEffect>
                    <p:anim calcmode="lin" valueType="num">
                      <p:cBhvr>
                        <p:cTn dur="500" fill="hold"/>
                        <p:tgtEl>
                          <p:spTgt spid="14358"/>
                        </p:tgtEl>
                        <p:attrNameLst>
                          <p:attrName>ppt_x</p:attrName>
                        </p:attrNameLst>
                      </p:cBhvr>
                      <p:tavLst>
                        <p:tav tm="0">
                          <p:val>
                            <p:strVal val="#ppt_x"/>
                          </p:val>
                        </p:tav>
                        <p:tav tm="100000">
                          <p:val>
                            <p:strVal val="#ppt_x"/>
                          </p:val>
                        </p:tav>
                      </p:tavLst>
                    </p:anim>
                    <p:anim calcmode="lin" valueType="num">
                      <p:cBhvr>
                        <p:cTn dur="500" fill="hold"/>
                        <p:tgtEl>
                          <p:spTgt spid="14358"/>
                        </p:tgtEl>
                        <p:attrNameLst>
                          <p:attrName>ppt_y</p:attrName>
                        </p:attrNameLst>
                      </p:cBhvr>
                      <p:tavLst>
                        <p:tav tm="0">
                          <p:val>
                            <p:strVal val="#ppt_y+.05"/>
                          </p:val>
                        </p:tav>
                        <p:tav tm="100000">
                          <p:val>
                            <p:strVal val="#ppt_y"/>
                          </p:val>
                        </p:tav>
                      </p:tavLst>
                    </p:anim>
                  </p:childTnLst>
                </p:cTn>
              </p:par>
            </p:tnLst>
          </p:tmpl>
          <p:tmpl lvl="5">
            <p:tnLst>
              <p:par>
                <p:cTn presetID="44" presetClass="entr" presetSubtype="0" fill="hold" nodeType="withEffect">
                  <p:stCondLst>
                    <p:cond delay="0"/>
                  </p:stCondLst>
                  <p:childTnLst>
                    <p:set>
                      <p:cBhvr>
                        <p:cTn dur="1" fill="hold">
                          <p:stCondLst>
                            <p:cond delay="0"/>
                          </p:stCondLst>
                        </p:cTn>
                        <p:tgtEl>
                          <p:spTgt spid="14358"/>
                        </p:tgtEl>
                        <p:attrNameLst>
                          <p:attrName>style.visibility</p:attrName>
                        </p:attrNameLst>
                      </p:cBhvr>
                      <p:to>
                        <p:strVal val="visible"/>
                      </p:to>
                    </p:set>
                    <p:animEffect transition="in" filter="fade">
                      <p:cBhvr>
                        <p:cTn dur="500"/>
                        <p:tgtEl>
                          <p:spTgt spid="14358"/>
                        </p:tgtEl>
                      </p:cBhvr>
                    </p:animEffect>
                    <p:anim calcmode="lin" valueType="num">
                      <p:cBhvr>
                        <p:cTn dur="500" fill="hold"/>
                        <p:tgtEl>
                          <p:spTgt spid="14358"/>
                        </p:tgtEl>
                        <p:attrNameLst>
                          <p:attrName>ppt_x</p:attrName>
                        </p:attrNameLst>
                      </p:cBhvr>
                      <p:tavLst>
                        <p:tav tm="0">
                          <p:val>
                            <p:strVal val="#ppt_x"/>
                          </p:val>
                        </p:tav>
                        <p:tav tm="100000">
                          <p:val>
                            <p:strVal val="#ppt_x"/>
                          </p:val>
                        </p:tav>
                      </p:tavLst>
                    </p:anim>
                    <p:anim calcmode="lin" valueType="num">
                      <p:cBhvr>
                        <p:cTn dur="500" fill="hold"/>
                        <p:tgtEl>
                          <p:spTgt spid="14358"/>
                        </p:tgtEl>
                        <p:attrNameLst>
                          <p:attrName>ppt_y</p:attrName>
                        </p:attrNameLst>
                      </p:cBhvr>
                      <p:tavLst>
                        <p:tav tm="0">
                          <p:val>
                            <p:strVal val="#ppt_y+.05"/>
                          </p:val>
                        </p:tav>
                        <p:tav tm="100000">
                          <p:val>
                            <p:strVal val="#ppt_y"/>
                          </p:val>
                        </p:tav>
                      </p:tavLst>
                    </p:anim>
                  </p:childTnLst>
                </p:cTn>
              </p:par>
            </p:tnLst>
          </p:tmpl>
        </p:tmplLst>
      </p:bldP>
    </p:bld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cs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cs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cs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cs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cs typeface="Arial"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cs typeface="Arial"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cs typeface="Arial"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cs typeface="Arial"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folHlink"/>
        </a:buClr>
        <a:buSzPct val="6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tx1"/>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4213" y="476250"/>
            <a:ext cx="7772400" cy="1657350"/>
          </a:xfrm>
        </p:spPr>
        <p:txBody>
          <a:bodyPr/>
          <a:lstStyle/>
          <a:p>
            <a:pPr eaLnBrk="1" hangingPunct="1">
              <a:defRPr/>
            </a:pPr>
            <a:r>
              <a:rPr lang="ru-RU" sz="4800" smtClean="0">
                <a:solidFill>
                  <a:srgbClr val="FF0000"/>
                </a:solidFill>
              </a:rPr>
              <a:t>Основные</a:t>
            </a:r>
            <a:r>
              <a:rPr lang="ru-RU" sz="4800" smtClean="0"/>
              <a:t> </a:t>
            </a:r>
            <a:r>
              <a:rPr lang="ru-RU" sz="4800" smtClean="0">
                <a:solidFill>
                  <a:srgbClr val="FF0000"/>
                </a:solidFill>
              </a:rPr>
              <a:t>научные категории статистики</a:t>
            </a:r>
            <a:r>
              <a:rPr lang="ru-RU" sz="4800" smtClean="0"/>
              <a:t> </a:t>
            </a:r>
          </a:p>
        </p:txBody>
      </p:sp>
      <p:sp>
        <p:nvSpPr>
          <p:cNvPr id="2051" name="Rectangle 3"/>
          <p:cNvSpPr>
            <a:spLocks noGrp="1" noChangeArrowheads="1"/>
          </p:cNvSpPr>
          <p:nvPr>
            <p:ph type="subTitle" idx="1"/>
          </p:nvPr>
        </p:nvSpPr>
        <p:spPr>
          <a:xfrm>
            <a:off x="900113" y="2276475"/>
            <a:ext cx="7272337" cy="3362325"/>
          </a:xfrm>
        </p:spPr>
        <p:txBody>
          <a:bodyPr/>
          <a:lstStyle/>
          <a:p>
            <a:pPr marL="609600" indent="-609600" eaLnBrk="1" hangingPunct="1">
              <a:defRPr/>
            </a:pPr>
            <a:r>
              <a:rPr lang="ru-RU" smtClean="0"/>
              <a:t>План</a:t>
            </a:r>
          </a:p>
          <a:p>
            <a:pPr marL="990600" lvl="1" indent="-533400" eaLnBrk="1" hangingPunct="1">
              <a:buFont typeface="Wingdings" pitchFamily="2" charset="2"/>
              <a:buNone/>
              <a:defRPr/>
            </a:pPr>
            <a:r>
              <a:rPr lang="ru-RU" b="1" smtClean="0"/>
              <a:t>1. Статистическая совокупность</a:t>
            </a:r>
          </a:p>
          <a:p>
            <a:pPr marL="990600" lvl="1" indent="-533400" eaLnBrk="1" hangingPunct="1">
              <a:buFont typeface="Wingdings" pitchFamily="2" charset="2"/>
              <a:buNone/>
              <a:defRPr/>
            </a:pPr>
            <a:r>
              <a:rPr lang="ru-RU" b="1" smtClean="0"/>
              <a:t>2. Единица совокупности</a:t>
            </a:r>
          </a:p>
          <a:p>
            <a:pPr marL="990600" lvl="1" indent="-533400" eaLnBrk="1" hangingPunct="1">
              <a:buFont typeface="Wingdings" pitchFamily="2" charset="2"/>
              <a:buNone/>
              <a:defRPr/>
            </a:pPr>
            <a:r>
              <a:rPr lang="ru-RU" b="1" smtClean="0"/>
              <a:t>3. Статистический признак</a:t>
            </a:r>
          </a:p>
          <a:p>
            <a:pPr marL="990600" lvl="1" indent="-533400" eaLnBrk="1" hangingPunct="1">
              <a:buFont typeface="Wingdings" pitchFamily="2" charset="2"/>
              <a:buNone/>
              <a:defRPr/>
            </a:pPr>
            <a:r>
              <a:rPr lang="ru-RU" b="1" smtClean="0"/>
              <a:t>4. Статистический показатель</a:t>
            </a:r>
          </a:p>
          <a:p>
            <a:pPr marL="990600" lvl="1" indent="-533400" eaLnBrk="1" hangingPunct="1">
              <a:buFont typeface="Wingdings" pitchFamily="2" charset="2"/>
              <a:buNone/>
              <a:defRPr/>
            </a:pPr>
            <a:r>
              <a:rPr lang="ru-RU" b="1" smtClean="0"/>
              <a:t>5. Статистическая закономерность</a:t>
            </a: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00" name="Rectangle 4"/>
          <p:cNvSpPr>
            <a:spLocks noGrp="1" noChangeArrowheads="1"/>
          </p:cNvSpPr>
          <p:nvPr>
            <p:ph type="title"/>
          </p:nvPr>
        </p:nvSpPr>
        <p:spPr>
          <a:xfrm>
            <a:off x="457200" y="476250"/>
            <a:ext cx="8229600" cy="576263"/>
          </a:xfrm>
        </p:spPr>
        <p:txBody>
          <a:bodyPr/>
          <a:lstStyle/>
          <a:p>
            <a:pPr eaLnBrk="1" hangingPunct="1">
              <a:defRPr/>
            </a:pPr>
            <a:r>
              <a:rPr lang="ru-RU" sz="2800" smtClean="0">
                <a:latin typeface="Arial Unicode MS" pitchFamily="34" charset="-128"/>
              </a:rPr>
              <a:t>2. Единица совокупности</a:t>
            </a:r>
            <a:br>
              <a:rPr lang="ru-RU" sz="2800" smtClean="0">
                <a:latin typeface="Arial Unicode MS" pitchFamily="34" charset="-128"/>
              </a:rPr>
            </a:br>
            <a:endParaRPr lang="ru-RU" sz="2800" smtClean="0">
              <a:latin typeface="Arial Unicode MS" pitchFamily="34" charset="-128"/>
            </a:endParaRPr>
          </a:p>
        </p:txBody>
      </p:sp>
      <p:sp>
        <p:nvSpPr>
          <p:cNvPr id="106501" name="Rectangle 5"/>
          <p:cNvSpPr>
            <a:spLocks noChangeArrowheads="1"/>
          </p:cNvSpPr>
          <p:nvPr/>
        </p:nvSpPr>
        <p:spPr bwMode="auto">
          <a:xfrm>
            <a:off x="395288" y="1196975"/>
            <a:ext cx="8424862" cy="4854575"/>
          </a:xfrm>
          <a:prstGeom prst="rect">
            <a:avLst/>
          </a:prstGeom>
          <a:noFill/>
          <a:ln w="9525">
            <a:noFill/>
            <a:miter lim="800000"/>
            <a:headEnd/>
            <a:tailEnd/>
          </a:ln>
          <a:effectLst/>
        </p:spPr>
        <p:txBody>
          <a:bodyPr>
            <a:spAutoFit/>
          </a:bodyPr>
          <a:lstStyle/>
          <a:p>
            <a:pPr>
              <a:defRPr/>
            </a:pPr>
            <a:r>
              <a:rPr lang="ru-RU" b="1">
                <a:solidFill>
                  <a:srgbClr val="FF0000"/>
                </a:solidFill>
                <a:effectLst>
                  <a:outerShdw blurRad="38100" dist="38100" dir="2700000" algn="tl">
                    <a:srgbClr val="000000"/>
                  </a:outerShdw>
                </a:effectLst>
              </a:rPr>
              <a:t>         </a:t>
            </a:r>
            <a:r>
              <a:rPr lang="ru-RU" sz="2600" b="1">
                <a:solidFill>
                  <a:srgbClr val="FF0000"/>
                </a:solidFill>
                <a:effectLst>
                  <a:outerShdw blurRad="38100" dist="38100" dir="2700000" algn="tl">
                    <a:srgbClr val="000000"/>
                  </a:outerShdw>
                </a:effectLst>
              </a:rPr>
              <a:t>Единица совокупности </a:t>
            </a:r>
            <a:r>
              <a:rPr lang="ru-RU" sz="2600" b="1" i="0">
                <a:solidFill>
                  <a:schemeClr val="tx1"/>
                </a:solidFill>
                <a:effectLst>
                  <a:outerShdw blurRad="38100" dist="38100" dir="2700000" algn="tl">
                    <a:srgbClr val="000000"/>
                  </a:outerShdw>
                </a:effectLst>
              </a:rPr>
              <a:t> </a:t>
            </a:r>
            <a:r>
              <a:rPr lang="ru-RU" sz="2600" i="0">
                <a:solidFill>
                  <a:schemeClr val="tx1"/>
                </a:solidFill>
                <a:effectLst>
                  <a:outerShdw blurRad="38100" dist="38100" dir="2700000" algn="tl">
                    <a:srgbClr val="000000"/>
                  </a:outerShdw>
                </a:effectLst>
              </a:rPr>
              <a:t>–  это  отдельные </a:t>
            </a:r>
          </a:p>
          <a:p>
            <a:pPr>
              <a:defRPr/>
            </a:pPr>
            <a:r>
              <a:rPr lang="ru-RU" sz="2600" i="0">
                <a:solidFill>
                  <a:schemeClr val="tx1"/>
                </a:solidFill>
                <a:effectLst>
                  <a:outerShdw blurRad="38100" dist="38100" dir="2700000" algn="tl">
                    <a:srgbClr val="000000"/>
                  </a:outerShdw>
                </a:effectLst>
              </a:rPr>
              <a:t>объекты   или   явления,   образующие статистическую совокупность.</a:t>
            </a:r>
          </a:p>
          <a:p>
            <a:pPr>
              <a:defRPr/>
            </a:pPr>
            <a:r>
              <a:rPr lang="ru-RU" sz="2600" i="0">
                <a:solidFill>
                  <a:schemeClr val="tx1"/>
                </a:solidFill>
                <a:effectLst>
                  <a:outerShdw blurRad="38100" dist="38100" dir="2700000" algn="tl">
                    <a:srgbClr val="000000"/>
                  </a:outerShdw>
                </a:effectLst>
              </a:rPr>
              <a:t>        Например, единицами совокупности может быть отдельное предприятие, фирма, фермерское хозяйство, изделие, человек.</a:t>
            </a:r>
          </a:p>
          <a:p>
            <a:pPr>
              <a:defRPr/>
            </a:pPr>
            <a:r>
              <a:rPr lang="ru-RU" sz="2600" i="0">
                <a:solidFill>
                  <a:schemeClr val="tx1"/>
                </a:solidFill>
                <a:effectLst>
                  <a:outerShdw blurRad="38100" dist="38100" dir="2700000" algn="tl">
                    <a:srgbClr val="000000"/>
                  </a:outerShdw>
                </a:effectLst>
              </a:rPr>
              <a:t>        Каждая  единица   совокупности   обладает</a:t>
            </a:r>
          </a:p>
          <a:p>
            <a:pPr>
              <a:defRPr/>
            </a:pPr>
            <a:r>
              <a:rPr lang="ru-RU" sz="2600" i="0">
                <a:solidFill>
                  <a:schemeClr val="tx1"/>
                </a:solidFill>
                <a:effectLst>
                  <a:outerShdw blurRad="38100" dist="38100" dir="2700000" algn="tl">
                    <a:srgbClr val="000000"/>
                  </a:outerShdw>
                </a:effectLst>
              </a:rPr>
              <a:t> всеми признаками, свойственными совокупности в целом.</a:t>
            </a:r>
          </a:p>
          <a:p>
            <a:pPr>
              <a:defRPr/>
            </a:pPr>
            <a:r>
              <a:rPr lang="ru-RU" sz="2600" b="1">
                <a:solidFill>
                  <a:srgbClr val="FF0000"/>
                </a:solidFill>
                <a:effectLst>
                  <a:outerShdw blurRad="38100" dist="38100" dir="2700000" algn="tl">
                    <a:srgbClr val="000000"/>
                  </a:outerShdw>
                </a:effectLst>
              </a:rPr>
              <a:t>      Единица совокупности </a:t>
            </a:r>
            <a:r>
              <a:rPr lang="ru-RU" sz="2600" b="1" i="0">
                <a:solidFill>
                  <a:schemeClr val="tx1"/>
                </a:solidFill>
                <a:effectLst>
                  <a:outerShdw blurRad="38100" dist="38100" dir="2700000" algn="tl">
                    <a:srgbClr val="000000"/>
                  </a:outerShdw>
                </a:effectLst>
              </a:rPr>
              <a:t> –  </a:t>
            </a:r>
            <a:r>
              <a:rPr lang="ru-RU" sz="2600" i="0">
                <a:solidFill>
                  <a:schemeClr val="tx1"/>
                </a:solidFill>
                <a:effectLst>
                  <a:outerShdw blurRad="38100" dist="38100" dir="2700000" algn="tl">
                    <a:srgbClr val="000000"/>
                  </a:outerShdw>
                </a:effectLst>
              </a:rPr>
              <a:t>это   предел </a:t>
            </a:r>
          </a:p>
          <a:p>
            <a:pPr>
              <a:defRPr/>
            </a:pPr>
            <a:r>
              <a:rPr lang="ru-RU" sz="2600" i="0">
                <a:solidFill>
                  <a:schemeClr val="tx1"/>
                </a:solidFill>
                <a:effectLst>
                  <a:outerShdw blurRad="38100" dist="38100" dir="2700000" algn="tl">
                    <a:srgbClr val="000000"/>
                  </a:outerShdw>
                </a:effectLst>
              </a:rPr>
              <a:t>дробления объекта исследования, при  котором сохраняются все свойства  изучаемого процесса.</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106500"/>
                                        </p:tgtEl>
                                        <p:attrNameLst>
                                          <p:attrName>style.visibility</p:attrName>
                                        </p:attrNameLst>
                                      </p:cBhvr>
                                      <p:to>
                                        <p:strVal val="visible"/>
                                      </p:to>
                                    </p:set>
                                    <p:anim calcmode="lin" valueType="num">
                                      <p:cBhvr>
                                        <p:cTn id="7" dur="1000" fill="hold"/>
                                        <p:tgtEl>
                                          <p:spTgt spid="106500"/>
                                        </p:tgtEl>
                                        <p:attrNameLst>
                                          <p:attrName>ppt_x</p:attrName>
                                        </p:attrNameLst>
                                      </p:cBhvr>
                                      <p:tavLst>
                                        <p:tav tm="0">
                                          <p:val>
                                            <p:strVal val="#ppt_x-.2"/>
                                          </p:val>
                                        </p:tav>
                                        <p:tav tm="100000">
                                          <p:val>
                                            <p:strVal val="#ppt_x"/>
                                          </p:val>
                                        </p:tav>
                                      </p:tavLst>
                                    </p:anim>
                                    <p:anim calcmode="lin" valueType="num">
                                      <p:cBhvr>
                                        <p:cTn id="8" dur="1000" fill="hold"/>
                                        <p:tgtEl>
                                          <p:spTgt spid="10650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6500"/>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106501">
                                            <p:txEl>
                                              <p:pRg st="0" end="0"/>
                                            </p:txEl>
                                          </p:spTgt>
                                        </p:tgtEl>
                                        <p:attrNameLst>
                                          <p:attrName>style.visibility</p:attrName>
                                        </p:attrNameLst>
                                      </p:cBhvr>
                                      <p:to>
                                        <p:strVal val="visible"/>
                                      </p:to>
                                    </p:set>
                                    <p:anim calcmode="lin" valueType="num">
                                      <p:cBhvr>
                                        <p:cTn id="14" dur="1000" fill="hold"/>
                                        <p:tgtEl>
                                          <p:spTgt spid="106501">
                                            <p:txEl>
                                              <p:pRg st="0" end="0"/>
                                            </p:txEl>
                                          </p:spTgt>
                                        </p:tgtEl>
                                        <p:attrNameLst>
                                          <p:attrName>ppt_x</p:attrName>
                                        </p:attrNameLst>
                                      </p:cBhvr>
                                      <p:tavLst>
                                        <p:tav tm="0">
                                          <p:val>
                                            <p:strVal val="#ppt_x-.2"/>
                                          </p:val>
                                        </p:tav>
                                        <p:tav tm="100000">
                                          <p:val>
                                            <p:strVal val="#ppt_x"/>
                                          </p:val>
                                        </p:tav>
                                      </p:tavLst>
                                    </p:anim>
                                    <p:anim calcmode="lin" valueType="num">
                                      <p:cBhvr>
                                        <p:cTn id="15" dur="1000" fill="hold"/>
                                        <p:tgtEl>
                                          <p:spTgt spid="10650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06501">
                                            <p:txEl>
                                              <p:pRg st="0" end="0"/>
                                            </p:txEl>
                                          </p:spTgt>
                                        </p:tgtEl>
                                      </p:cBhvr>
                                    </p:animEffect>
                                  </p:childTnLst>
                                </p:cTn>
                              </p:par>
                              <p:par>
                                <p:cTn id="17" presetID="29" presetClass="entr" presetSubtype="0" fill="hold" nodeType="withEffect">
                                  <p:stCondLst>
                                    <p:cond delay="0"/>
                                  </p:stCondLst>
                                  <p:childTnLst>
                                    <p:set>
                                      <p:cBhvr>
                                        <p:cTn id="18" dur="1" fill="hold">
                                          <p:stCondLst>
                                            <p:cond delay="0"/>
                                          </p:stCondLst>
                                        </p:cTn>
                                        <p:tgtEl>
                                          <p:spTgt spid="106501">
                                            <p:txEl>
                                              <p:pRg st="1" end="1"/>
                                            </p:txEl>
                                          </p:spTgt>
                                        </p:tgtEl>
                                        <p:attrNameLst>
                                          <p:attrName>style.visibility</p:attrName>
                                        </p:attrNameLst>
                                      </p:cBhvr>
                                      <p:to>
                                        <p:strVal val="visible"/>
                                      </p:to>
                                    </p:set>
                                    <p:anim calcmode="lin" valueType="num">
                                      <p:cBhvr>
                                        <p:cTn id="19" dur="1000" fill="hold"/>
                                        <p:tgtEl>
                                          <p:spTgt spid="106501">
                                            <p:txEl>
                                              <p:pRg st="1" end="1"/>
                                            </p:txEl>
                                          </p:spTgt>
                                        </p:tgtEl>
                                        <p:attrNameLst>
                                          <p:attrName>ppt_x</p:attrName>
                                        </p:attrNameLst>
                                      </p:cBhvr>
                                      <p:tavLst>
                                        <p:tav tm="0">
                                          <p:val>
                                            <p:strVal val="#ppt_x-.2"/>
                                          </p:val>
                                        </p:tav>
                                        <p:tav tm="100000">
                                          <p:val>
                                            <p:strVal val="#ppt_x"/>
                                          </p:val>
                                        </p:tav>
                                      </p:tavLst>
                                    </p:anim>
                                    <p:anim calcmode="lin" valueType="num">
                                      <p:cBhvr>
                                        <p:cTn id="20" dur="1000" fill="hold"/>
                                        <p:tgtEl>
                                          <p:spTgt spid="106501">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106501">
                                            <p:txEl>
                                              <p:pRg st="1" end="1"/>
                                            </p:txEl>
                                          </p:spTgt>
                                        </p:tgtEl>
                                      </p:cBhvr>
                                    </p:animEffect>
                                  </p:childTnLst>
                                </p:cTn>
                              </p:par>
                              <p:par>
                                <p:cTn id="22" presetID="29" presetClass="entr" presetSubtype="0" fill="hold" nodeType="withEffect">
                                  <p:stCondLst>
                                    <p:cond delay="0"/>
                                  </p:stCondLst>
                                  <p:childTnLst>
                                    <p:set>
                                      <p:cBhvr>
                                        <p:cTn id="23" dur="1" fill="hold">
                                          <p:stCondLst>
                                            <p:cond delay="0"/>
                                          </p:stCondLst>
                                        </p:cTn>
                                        <p:tgtEl>
                                          <p:spTgt spid="106501">
                                            <p:txEl>
                                              <p:pRg st="2" end="2"/>
                                            </p:txEl>
                                          </p:spTgt>
                                        </p:tgtEl>
                                        <p:attrNameLst>
                                          <p:attrName>style.visibility</p:attrName>
                                        </p:attrNameLst>
                                      </p:cBhvr>
                                      <p:to>
                                        <p:strVal val="visible"/>
                                      </p:to>
                                    </p:set>
                                    <p:anim calcmode="lin" valueType="num">
                                      <p:cBhvr>
                                        <p:cTn id="24" dur="1000" fill="hold"/>
                                        <p:tgtEl>
                                          <p:spTgt spid="106501">
                                            <p:txEl>
                                              <p:pRg st="2" end="2"/>
                                            </p:txEl>
                                          </p:spTgt>
                                        </p:tgtEl>
                                        <p:attrNameLst>
                                          <p:attrName>ppt_x</p:attrName>
                                        </p:attrNameLst>
                                      </p:cBhvr>
                                      <p:tavLst>
                                        <p:tav tm="0">
                                          <p:val>
                                            <p:strVal val="#ppt_x-.2"/>
                                          </p:val>
                                        </p:tav>
                                        <p:tav tm="100000">
                                          <p:val>
                                            <p:strVal val="#ppt_x"/>
                                          </p:val>
                                        </p:tav>
                                      </p:tavLst>
                                    </p:anim>
                                    <p:anim calcmode="lin" valueType="num">
                                      <p:cBhvr>
                                        <p:cTn id="25" dur="1000" fill="hold"/>
                                        <p:tgtEl>
                                          <p:spTgt spid="106501">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6" dur="1000"/>
                                        <p:tgtEl>
                                          <p:spTgt spid="106501">
                                            <p:txEl>
                                              <p:pRg st="2" end="2"/>
                                            </p:txEl>
                                          </p:spTgt>
                                        </p:tgtEl>
                                      </p:cBhvr>
                                    </p:animEffect>
                                  </p:childTnLst>
                                </p:cTn>
                              </p:par>
                              <p:par>
                                <p:cTn id="27" presetID="29" presetClass="entr" presetSubtype="0" fill="hold" nodeType="withEffect">
                                  <p:stCondLst>
                                    <p:cond delay="0"/>
                                  </p:stCondLst>
                                  <p:childTnLst>
                                    <p:set>
                                      <p:cBhvr>
                                        <p:cTn id="28" dur="1" fill="hold">
                                          <p:stCondLst>
                                            <p:cond delay="0"/>
                                          </p:stCondLst>
                                        </p:cTn>
                                        <p:tgtEl>
                                          <p:spTgt spid="106501">
                                            <p:txEl>
                                              <p:pRg st="3" end="3"/>
                                            </p:txEl>
                                          </p:spTgt>
                                        </p:tgtEl>
                                        <p:attrNameLst>
                                          <p:attrName>style.visibility</p:attrName>
                                        </p:attrNameLst>
                                      </p:cBhvr>
                                      <p:to>
                                        <p:strVal val="visible"/>
                                      </p:to>
                                    </p:set>
                                    <p:anim calcmode="lin" valueType="num">
                                      <p:cBhvr>
                                        <p:cTn id="29" dur="1000" fill="hold"/>
                                        <p:tgtEl>
                                          <p:spTgt spid="106501">
                                            <p:txEl>
                                              <p:pRg st="3" end="3"/>
                                            </p:txEl>
                                          </p:spTgt>
                                        </p:tgtEl>
                                        <p:attrNameLst>
                                          <p:attrName>ppt_x</p:attrName>
                                        </p:attrNameLst>
                                      </p:cBhvr>
                                      <p:tavLst>
                                        <p:tav tm="0">
                                          <p:val>
                                            <p:strVal val="#ppt_x-.2"/>
                                          </p:val>
                                        </p:tav>
                                        <p:tav tm="100000">
                                          <p:val>
                                            <p:strVal val="#ppt_x"/>
                                          </p:val>
                                        </p:tav>
                                      </p:tavLst>
                                    </p:anim>
                                    <p:anim calcmode="lin" valueType="num">
                                      <p:cBhvr>
                                        <p:cTn id="30" dur="1000" fill="hold"/>
                                        <p:tgtEl>
                                          <p:spTgt spid="106501">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1" dur="1000"/>
                                        <p:tgtEl>
                                          <p:spTgt spid="106501">
                                            <p:txEl>
                                              <p:pRg st="3" end="3"/>
                                            </p:txEl>
                                          </p:spTgt>
                                        </p:tgtEl>
                                      </p:cBhvr>
                                    </p:animEffect>
                                  </p:childTnLst>
                                </p:cTn>
                              </p:par>
                              <p:par>
                                <p:cTn id="32" presetID="29" presetClass="entr" presetSubtype="0" fill="hold" nodeType="withEffect">
                                  <p:stCondLst>
                                    <p:cond delay="0"/>
                                  </p:stCondLst>
                                  <p:childTnLst>
                                    <p:set>
                                      <p:cBhvr>
                                        <p:cTn id="33" dur="1" fill="hold">
                                          <p:stCondLst>
                                            <p:cond delay="0"/>
                                          </p:stCondLst>
                                        </p:cTn>
                                        <p:tgtEl>
                                          <p:spTgt spid="106501">
                                            <p:txEl>
                                              <p:pRg st="4" end="4"/>
                                            </p:txEl>
                                          </p:spTgt>
                                        </p:tgtEl>
                                        <p:attrNameLst>
                                          <p:attrName>style.visibility</p:attrName>
                                        </p:attrNameLst>
                                      </p:cBhvr>
                                      <p:to>
                                        <p:strVal val="visible"/>
                                      </p:to>
                                    </p:set>
                                    <p:anim calcmode="lin" valueType="num">
                                      <p:cBhvr>
                                        <p:cTn id="34" dur="1000" fill="hold"/>
                                        <p:tgtEl>
                                          <p:spTgt spid="106501">
                                            <p:txEl>
                                              <p:pRg st="4" end="4"/>
                                            </p:txEl>
                                          </p:spTgt>
                                        </p:tgtEl>
                                        <p:attrNameLst>
                                          <p:attrName>ppt_x</p:attrName>
                                        </p:attrNameLst>
                                      </p:cBhvr>
                                      <p:tavLst>
                                        <p:tav tm="0">
                                          <p:val>
                                            <p:strVal val="#ppt_x-.2"/>
                                          </p:val>
                                        </p:tav>
                                        <p:tav tm="100000">
                                          <p:val>
                                            <p:strVal val="#ppt_x"/>
                                          </p:val>
                                        </p:tav>
                                      </p:tavLst>
                                    </p:anim>
                                    <p:anim calcmode="lin" valueType="num">
                                      <p:cBhvr>
                                        <p:cTn id="35" dur="1000" fill="hold"/>
                                        <p:tgtEl>
                                          <p:spTgt spid="106501">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6" dur="1000"/>
                                        <p:tgtEl>
                                          <p:spTgt spid="106501">
                                            <p:txEl>
                                              <p:pRg st="4" end="4"/>
                                            </p:txEl>
                                          </p:spTgt>
                                        </p:tgtEl>
                                      </p:cBhvr>
                                    </p:animEffect>
                                  </p:childTnLst>
                                </p:cTn>
                              </p:par>
                              <p:par>
                                <p:cTn id="37" presetID="29" presetClass="entr" presetSubtype="0" fill="hold" nodeType="withEffect">
                                  <p:stCondLst>
                                    <p:cond delay="0"/>
                                  </p:stCondLst>
                                  <p:childTnLst>
                                    <p:set>
                                      <p:cBhvr>
                                        <p:cTn id="38" dur="1" fill="hold">
                                          <p:stCondLst>
                                            <p:cond delay="0"/>
                                          </p:stCondLst>
                                        </p:cTn>
                                        <p:tgtEl>
                                          <p:spTgt spid="106501">
                                            <p:txEl>
                                              <p:pRg st="5" end="5"/>
                                            </p:txEl>
                                          </p:spTgt>
                                        </p:tgtEl>
                                        <p:attrNameLst>
                                          <p:attrName>style.visibility</p:attrName>
                                        </p:attrNameLst>
                                      </p:cBhvr>
                                      <p:to>
                                        <p:strVal val="visible"/>
                                      </p:to>
                                    </p:set>
                                    <p:anim calcmode="lin" valueType="num">
                                      <p:cBhvr>
                                        <p:cTn id="39" dur="1000" fill="hold"/>
                                        <p:tgtEl>
                                          <p:spTgt spid="106501">
                                            <p:txEl>
                                              <p:pRg st="5" end="5"/>
                                            </p:txEl>
                                          </p:spTgt>
                                        </p:tgtEl>
                                        <p:attrNameLst>
                                          <p:attrName>ppt_x</p:attrName>
                                        </p:attrNameLst>
                                      </p:cBhvr>
                                      <p:tavLst>
                                        <p:tav tm="0">
                                          <p:val>
                                            <p:strVal val="#ppt_x-.2"/>
                                          </p:val>
                                        </p:tav>
                                        <p:tav tm="100000">
                                          <p:val>
                                            <p:strVal val="#ppt_x"/>
                                          </p:val>
                                        </p:tav>
                                      </p:tavLst>
                                    </p:anim>
                                    <p:anim calcmode="lin" valueType="num">
                                      <p:cBhvr>
                                        <p:cTn id="40" dur="1000" fill="hold"/>
                                        <p:tgtEl>
                                          <p:spTgt spid="106501">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41" dur="1000"/>
                                        <p:tgtEl>
                                          <p:spTgt spid="106501">
                                            <p:txEl>
                                              <p:pRg st="5" end="5"/>
                                            </p:txEl>
                                          </p:spTgt>
                                        </p:tgtEl>
                                      </p:cBhvr>
                                    </p:animEffect>
                                  </p:childTnLst>
                                </p:cTn>
                              </p:par>
                              <p:par>
                                <p:cTn id="42" presetID="29" presetClass="entr" presetSubtype="0" fill="hold" nodeType="withEffect">
                                  <p:stCondLst>
                                    <p:cond delay="0"/>
                                  </p:stCondLst>
                                  <p:childTnLst>
                                    <p:set>
                                      <p:cBhvr>
                                        <p:cTn id="43" dur="1" fill="hold">
                                          <p:stCondLst>
                                            <p:cond delay="0"/>
                                          </p:stCondLst>
                                        </p:cTn>
                                        <p:tgtEl>
                                          <p:spTgt spid="106501">
                                            <p:txEl>
                                              <p:pRg st="6" end="6"/>
                                            </p:txEl>
                                          </p:spTgt>
                                        </p:tgtEl>
                                        <p:attrNameLst>
                                          <p:attrName>style.visibility</p:attrName>
                                        </p:attrNameLst>
                                      </p:cBhvr>
                                      <p:to>
                                        <p:strVal val="visible"/>
                                      </p:to>
                                    </p:set>
                                    <p:anim calcmode="lin" valueType="num">
                                      <p:cBhvr>
                                        <p:cTn id="44" dur="1000" fill="hold"/>
                                        <p:tgtEl>
                                          <p:spTgt spid="106501">
                                            <p:txEl>
                                              <p:pRg st="6" end="6"/>
                                            </p:txEl>
                                          </p:spTgt>
                                        </p:tgtEl>
                                        <p:attrNameLst>
                                          <p:attrName>ppt_x</p:attrName>
                                        </p:attrNameLst>
                                      </p:cBhvr>
                                      <p:tavLst>
                                        <p:tav tm="0">
                                          <p:val>
                                            <p:strVal val="#ppt_x-.2"/>
                                          </p:val>
                                        </p:tav>
                                        <p:tav tm="100000">
                                          <p:val>
                                            <p:strVal val="#ppt_x"/>
                                          </p:val>
                                        </p:tav>
                                      </p:tavLst>
                                    </p:anim>
                                    <p:anim calcmode="lin" valueType="num">
                                      <p:cBhvr>
                                        <p:cTn id="45" dur="1000" fill="hold"/>
                                        <p:tgtEl>
                                          <p:spTgt spid="106501">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46" dur="1000"/>
                                        <p:tgtEl>
                                          <p:spTgt spid="10650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0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marL="838200" indent="-838200" eaLnBrk="1" hangingPunct="1">
              <a:defRPr/>
            </a:pPr>
            <a:r>
              <a:rPr lang="ru-RU" sz="2800" smtClean="0"/>
              <a:t>3. Статистический признак</a:t>
            </a:r>
          </a:p>
        </p:txBody>
      </p:sp>
      <p:sp>
        <p:nvSpPr>
          <p:cNvPr id="46083" name="Rectangle 3"/>
          <p:cNvSpPr>
            <a:spLocks noGrp="1" noChangeArrowheads="1"/>
          </p:cNvSpPr>
          <p:nvPr>
            <p:ph type="body" idx="1"/>
          </p:nvPr>
        </p:nvSpPr>
        <p:spPr>
          <a:xfrm>
            <a:off x="611188" y="1600200"/>
            <a:ext cx="7848600" cy="4530725"/>
          </a:xfrm>
        </p:spPr>
        <p:txBody>
          <a:bodyPr/>
          <a:lstStyle/>
          <a:p>
            <a:pPr eaLnBrk="1" hangingPunct="1">
              <a:lnSpc>
                <a:spcPct val="80000"/>
              </a:lnSpc>
              <a:buFont typeface="Wingdings" pitchFamily="2" charset="2"/>
              <a:buNone/>
              <a:defRPr/>
            </a:pPr>
            <a:r>
              <a:rPr lang="ru-RU" sz="2800" smtClean="0"/>
              <a:t>          </a:t>
            </a:r>
            <a:r>
              <a:rPr lang="ru-RU" sz="2800" smtClean="0">
                <a:latin typeface="Arial Unicode MS" pitchFamily="34" charset="-128"/>
              </a:rPr>
              <a:t>Каждая единица обладает определенными свойствами, то есть характерными чертами. Те свойства, черты, особенности, которые подлежат изучению, измерению у единиц совокупности, называются</a:t>
            </a:r>
            <a:r>
              <a:rPr lang="ru-RU" sz="2800" b="1" smtClean="0">
                <a:latin typeface="Arial Unicode MS" pitchFamily="34" charset="-128"/>
              </a:rPr>
              <a:t> </a:t>
            </a:r>
            <a:r>
              <a:rPr lang="ru-RU" sz="2800" b="1" i="1" smtClean="0">
                <a:solidFill>
                  <a:srgbClr val="FF0000"/>
                </a:solidFill>
                <a:latin typeface="Arial Unicode MS" pitchFamily="34" charset="-128"/>
              </a:rPr>
              <a:t>статистическими признаками</a:t>
            </a:r>
            <a:r>
              <a:rPr lang="ru-RU" sz="2800" b="1" smtClean="0">
                <a:latin typeface="Arial Unicode MS" pitchFamily="34" charset="-128"/>
              </a:rPr>
              <a:t>. </a:t>
            </a:r>
          </a:p>
          <a:p>
            <a:pPr eaLnBrk="1" hangingPunct="1">
              <a:lnSpc>
                <a:spcPct val="80000"/>
              </a:lnSpc>
              <a:buFont typeface="Wingdings" pitchFamily="2" charset="2"/>
              <a:buNone/>
              <a:defRPr/>
            </a:pPr>
            <a:r>
              <a:rPr lang="ru-RU" sz="2800" b="1" smtClean="0">
                <a:latin typeface="Arial Unicode MS" pitchFamily="34" charset="-128"/>
              </a:rPr>
              <a:t>          </a:t>
            </a:r>
            <a:r>
              <a:rPr lang="ru-RU" sz="2800" smtClean="0">
                <a:latin typeface="Arial Unicode MS" pitchFamily="34" charset="-128"/>
              </a:rPr>
              <a:t>Например, признаками предприятия могут быть объем выпускаемой продукции, стоимость основных фондов, численность персонала и т д.</a:t>
            </a:r>
          </a:p>
          <a:p>
            <a:pPr eaLnBrk="1" hangingPunct="1">
              <a:lnSpc>
                <a:spcPct val="80000"/>
              </a:lnSpc>
              <a:buFont typeface="Wingdings" pitchFamily="2" charset="2"/>
              <a:buNone/>
              <a:defRPr/>
            </a:pPr>
            <a:r>
              <a:rPr lang="ru-RU" sz="2600" b="1" smtClean="0">
                <a:latin typeface="Arial Unicode MS" pitchFamily="34" charset="-128"/>
              </a:rPr>
              <a:t>          </a:t>
            </a:r>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7" name="Rectangle 5"/>
          <p:cNvSpPr>
            <a:spLocks noGrp="1" noChangeArrowheads="1"/>
          </p:cNvSpPr>
          <p:nvPr>
            <p:ph type="title"/>
          </p:nvPr>
        </p:nvSpPr>
        <p:spPr>
          <a:xfrm>
            <a:off x="457200" y="188913"/>
            <a:ext cx="8229600" cy="719137"/>
          </a:xfrm>
        </p:spPr>
        <p:txBody>
          <a:bodyPr/>
          <a:lstStyle/>
          <a:p>
            <a:pPr eaLnBrk="1" hangingPunct="1">
              <a:defRPr/>
            </a:pPr>
            <a:r>
              <a:rPr lang="ru-RU" sz="3200" b="0" smtClean="0">
                <a:latin typeface="Arial Unicode MS" pitchFamily="34" charset="-128"/>
              </a:rPr>
              <a:t>Классификация статистических признаков</a:t>
            </a:r>
          </a:p>
        </p:txBody>
      </p:sp>
      <p:graphicFrame>
        <p:nvGraphicFramePr>
          <p:cNvPr id="54390" name="Group 118"/>
          <p:cNvGraphicFramePr>
            <a:graphicFrameLocks noGrp="1"/>
          </p:cNvGraphicFramePr>
          <p:nvPr>
            <p:ph idx="1"/>
          </p:nvPr>
        </p:nvGraphicFramePr>
        <p:xfrm>
          <a:off x="457200" y="765175"/>
          <a:ext cx="8229600" cy="5586097"/>
        </p:xfrm>
        <a:graphic>
          <a:graphicData uri="http://schemas.openxmlformats.org/drawingml/2006/table">
            <a:tbl>
              <a:tblPr/>
              <a:tblGrid>
                <a:gridCol w="658813"/>
                <a:gridCol w="3024187"/>
                <a:gridCol w="4546600"/>
              </a:tblGrid>
              <a:tr h="4667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ru-RU" sz="2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Arial"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ru-RU" sz="2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Arial" charset="0"/>
                        </a:rPr>
                        <a:t>Критерий</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ru-RU" sz="2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Arial" charset="0"/>
                        </a:rPr>
                        <a:t>Разделение</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03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ru-RU" sz="2200" b="0" i="0" u="none" strike="noStrike" cap="none" normalizeH="0" baseline="0" smtClean="0">
                          <a:ln>
                            <a:noFill/>
                          </a:ln>
                          <a:solidFill>
                            <a:schemeClr val="tx1"/>
                          </a:solidFill>
                          <a:effectLst>
                            <a:outerShdw blurRad="38100" dist="38100" dir="2700000" algn="tl">
                              <a:srgbClr val="000000"/>
                            </a:outerShdw>
                          </a:effectLst>
                          <a:latin typeface="Arial Unicode MS" pitchFamily="34" charset="-128"/>
                          <a:cs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ru-RU" sz="2200" b="0" i="0" u="none" strike="noStrike" cap="none" normalizeH="0" baseline="0" smtClean="0">
                          <a:ln>
                            <a:noFill/>
                          </a:ln>
                          <a:solidFill>
                            <a:schemeClr val="tx1"/>
                          </a:solidFill>
                          <a:effectLst>
                            <a:outerShdw blurRad="38100" dist="38100" dir="2700000" algn="tl">
                              <a:srgbClr val="000000"/>
                            </a:outerShdw>
                          </a:effectLst>
                          <a:latin typeface="Arial Unicode MS" pitchFamily="34" charset="-128"/>
                          <a:cs typeface="Arial" charset="0"/>
                        </a:rPr>
                        <a:t>Характер выражения</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ru-RU" sz="2200" b="0" i="0" u="none" strike="noStrike" cap="none" normalizeH="0" baseline="0" smtClean="0">
                          <a:ln>
                            <a:noFill/>
                          </a:ln>
                          <a:solidFill>
                            <a:schemeClr val="tx1"/>
                          </a:solidFill>
                          <a:effectLst>
                            <a:outerShdw blurRad="38100" dist="38100" dir="2700000" algn="tl">
                              <a:srgbClr val="000000"/>
                            </a:outerShdw>
                          </a:effectLst>
                          <a:latin typeface="Arial Unicode MS" pitchFamily="34" charset="-128"/>
                          <a:cs typeface="Arial" charset="0"/>
                        </a:rPr>
                        <a:t>Описательные, количественные</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41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ru-RU" sz="2200" b="0" i="0" u="none" strike="noStrike" cap="none" normalizeH="0" baseline="0" smtClean="0">
                          <a:ln>
                            <a:noFill/>
                          </a:ln>
                          <a:solidFill>
                            <a:schemeClr val="tx1"/>
                          </a:solidFill>
                          <a:effectLst>
                            <a:outerShdw blurRad="38100" dist="38100" dir="2700000" algn="tl">
                              <a:srgbClr val="000000"/>
                            </a:outerShdw>
                          </a:effectLst>
                          <a:latin typeface="Arial Unicode MS" pitchFamily="34" charset="-128"/>
                          <a:cs typeface="Arial"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ru-RU" sz="2200" b="0" i="0" u="none" strike="noStrike" cap="none" normalizeH="0" baseline="0" smtClean="0">
                          <a:ln>
                            <a:noFill/>
                          </a:ln>
                          <a:solidFill>
                            <a:schemeClr val="tx1"/>
                          </a:solidFill>
                          <a:effectLst>
                            <a:outerShdw blurRad="38100" dist="38100" dir="2700000" algn="tl">
                              <a:srgbClr val="000000"/>
                            </a:outerShdw>
                          </a:effectLst>
                          <a:latin typeface="Arial Unicode MS" pitchFamily="34" charset="-128"/>
                          <a:cs typeface="Arial" charset="0"/>
                        </a:rPr>
                        <a:t>Способ замеров</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ru-RU" sz="2200" b="0" i="0" u="none" strike="noStrike" cap="none" normalizeH="0" baseline="0" smtClean="0">
                          <a:ln>
                            <a:noFill/>
                          </a:ln>
                          <a:solidFill>
                            <a:schemeClr val="tx1"/>
                          </a:solidFill>
                          <a:effectLst>
                            <a:outerShdw blurRad="38100" dist="38100" dir="2700000" algn="tl">
                              <a:srgbClr val="000000"/>
                            </a:outerShdw>
                          </a:effectLst>
                          <a:latin typeface="Arial Unicode MS" pitchFamily="34" charset="-128"/>
                          <a:cs typeface="Arial" charset="0"/>
                        </a:rPr>
                        <a:t>Первичные, вторичные</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03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ru-RU" sz="2200" b="0" i="0" u="none" strike="noStrike" cap="none" normalizeH="0" baseline="0" smtClean="0">
                          <a:ln>
                            <a:noFill/>
                          </a:ln>
                          <a:solidFill>
                            <a:schemeClr val="tx1"/>
                          </a:solidFill>
                          <a:effectLst>
                            <a:outerShdw blurRad="38100" dist="38100" dir="2700000" algn="tl">
                              <a:srgbClr val="000000"/>
                            </a:outerShdw>
                          </a:effectLst>
                          <a:latin typeface="Arial Unicode MS" pitchFamily="34" charset="-128"/>
                          <a:cs typeface="Arial"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ru-RU" sz="2200" b="0" i="0" u="none" strike="noStrike" cap="none" normalizeH="0" baseline="0" smtClean="0">
                          <a:ln>
                            <a:noFill/>
                          </a:ln>
                          <a:solidFill>
                            <a:schemeClr val="tx1"/>
                          </a:solidFill>
                          <a:effectLst>
                            <a:outerShdw blurRad="38100" dist="38100" dir="2700000" algn="tl">
                              <a:srgbClr val="000000"/>
                            </a:outerShdw>
                          </a:effectLst>
                          <a:latin typeface="Arial Unicode MS" pitchFamily="34" charset="-128"/>
                          <a:cs typeface="Arial" charset="0"/>
                        </a:rPr>
                        <a:t>Существенность</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ru-RU" sz="2200" b="0" i="0" u="none" strike="noStrike" cap="none" normalizeH="0" baseline="0" smtClean="0">
                          <a:ln>
                            <a:noFill/>
                          </a:ln>
                          <a:solidFill>
                            <a:schemeClr val="tx1"/>
                          </a:solidFill>
                          <a:effectLst>
                            <a:outerShdw blurRad="38100" dist="38100" dir="2700000" algn="tl">
                              <a:srgbClr val="000000"/>
                            </a:outerShdw>
                          </a:effectLst>
                          <a:latin typeface="Arial Unicode MS" pitchFamily="34" charset="-128"/>
                          <a:cs typeface="Arial" charset="0"/>
                        </a:rPr>
                        <a:t>Основные, второстепенные</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16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ru-RU" sz="2200" b="0" i="0" u="none" strike="noStrike" cap="none" normalizeH="0" baseline="0" smtClean="0">
                          <a:ln>
                            <a:noFill/>
                          </a:ln>
                          <a:solidFill>
                            <a:schemeClr val="tx1"/>
                          </a:solidFill>
                          <a:effectLst>
                            <a:outerShdw blurRad="38100" dist="38100" dir="2700000" algn="tl">
                              <a:srgbClr val="000000"/>
                            </a:outerShdw>
                          </a:effectLst>
                          <a:latin typeface="Arial Unicode MS" pitchFamily="34" charset="-128"/>
                          <a:cs typeface="Arial"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ru-RU" sz="2200" b="0" i="0" u="none" strike="noStrike" cap="none" normalizeH="0" baseline="0" smtClean="0">
                          <a:ln>
                            <a:noFill/>
                          </a:ln>
                          <a:solidFill>
                            <a:schemeClr val="tx1"/>
                          </a:solidFill>
                          <a:effectLst>
                            <a:outerShdw blurRad="38100" dist="38100" dir="2700000" algn="tl">
                              <a:srgbClr val="000000"/>
                            </a:outerShdw>
                          </a:effectLst>
                          <a:latin typeface="Arial Unicode MS" pitchFamily="34" charset="-128"/>
                          <a:cs typeface="Arial" charset="0"/>
                        </a:rPr>
                        <a:t>Отношение к изучаемому объекту</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ru-RU" sz="2200" b="0" i="0" u="none" strike="noStrike" cap="none" normalizeH="0" baseline="0" smtClean="0">
                          <a:ln>
                            <a:noFill/>
                          </a:ln>
                          <a:solidFill>
                            <a:schemeClr val="tx1"/>
                          </a:solidFill>
                          <a:effectLst>
                            <a:outerShdw blurRad="38100" dist="38100" dir="2700000" algn="tl">
                              <a:srgbClr val="000000"/>
                            </a:outerShdw>
                          </a:effectLst>
                          <a:latin typeface="Arial Unicode MS" pitchFamily="34" charset="-128"/>
                          <a:cs typeface="Arial" charset="0"/>
                        </a:rPr>
                        <a:t>Прямые, косвенные</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07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ru-RU" sz="2200" b="0" i="0" u="none" strike="noStrike" cap="none" normalizeH="0" baseline="0" smtClean="0">
                          <a:ln>
                            <a:noFill/>
                          </a:ln>
                          <a:solidFill>
                            <a:schemeClr val="tx1"/>
                          </a:solidFill>
                          <a:effectLst>
                            <a:outerShdw blurRad="38100" dist="38100" dir="2700000" algn="tl">
                              <a:srgbClr val="000000"/>
                            </a:outerShdw>
                          </a:effectLst>
                          <a:latin typeface="Arial Unicode MS" pitchFamily="34" charset="-128"/>
                          <a:cs typeface="Arial" charset="0"/>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ru-RU" sz="2200" b="0" i="0" u="none" strike="noStrike" cap="none" normalizeH="0" baseline="0" smtClean="0">
                          <a:ln>
                            <a:noFill/>
                          </a:ln>
                          <a:solidFill>
                            <a:schemeClr val="tx1"/>
                          </a:solidFill>
                          <a:effectLst>
                            <a:outerShdw blurRad="38100" dist="38100" dir="2700000" algn="tl">
                              <a:srgbClr val="000000"/>
                            </a:outerShdw>
                          </a:effectLst>
                          <a:latin typeface="Arial Unicode MS" pitchFamily="34" charset="-128"/>
                          <a:cs typeface="Arial" charset="0"/>
                        </a:rPr>
                        <a:t>Характер вариации</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ru-RU" sz="2200" b="0" i="0" u="none" strike="noStrike" cap="none" normalizeH="0" baseline="0" smtClean="0">
                          <a:ln>
                            <a:noFill/>
                          </a:ln>
                          <a:solidFill>
                            <a:schemeClr val="tx1"/>
                          </a:solidFill>
                          <a:effectLst>
                            <a:outerShdw blurRad="38100" dist="38100" dir="2700000" algn="tl">
                              <a:srgbClr val="000000"/>
                            </a:outerShdw>
                          </a:effectLst>
                          <a:latin typeface="Arial Unicode MS" pitchFamily="34" charset="-128"/>
                          <a:cs typeface="Arial" charset="0"/>
                        </a:rPr>
                        <a:t>Дискретные, непрерывные, альтернативные</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84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ru-RU" sz="2200" b="0" i="0" u="none" strike="noStrike" cap="none" normalizeH="0" baseline="0" smtClean="0">
                          <a:ln>
                            <a:noFill/>
                          </a:ln>
                          <a:solidFill>
                            <a:schemeClr val="tx1"/>
                          </a:solidFill>
                          <a:effectLst>
                            <a:outerShdw blurRad="38100" dist="38100" dir="2700000" algn="tl">
                              <a:srgbClr val="000000"/>
                            </a:outerShdw>
                          </a:effectLst>
                          <a:latin typeface="Arial Unicode MS" pitchFamily="34" charset="-128"/>
                          <a:cs typeface="Arial" charset="0"/>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ru-RU" sz="2200" b="0" i="0" u="none" strike="noStrike" cap="none" normalizeH="0" baseline="0" smtClean="0">
                          <a:ln>
                            <a:noFill/>
                          </a:ln>
                          <a:solidFill>
                            <a:schemeClr val="tx1"/>
                          </a:solidFill>
                          <a:effectLst>
                            <a:outerShdw blurRad="38100" dist="38100" dir="2700000" algn="tl">
                              <a:srgbClr val="000000"/>
                            </a:outerShdw>
                          </a:effectLst>
                          <a:latin typeface="Arial Unicode MS" pitchFamily="34" charset="-128"/>
                          <a:cs typeface="Arial" charset="0"/>
                        </a:rPr>
                        <a:t>Стабильность</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ru-RU" sz="2200" b="0" i="0" u="none" strike="noStrike" cap="none" normalizeH="0" baseline="0" smtClean="0">
                          <a:ln>
                            <a:noFill/>
                          </a:ln>
                          <a:solidFill>
                            <a:schemeClr val="tx1"/>
                          </a:solidFill>
                          <a:effectLst>
                            <a:outerShdw blurRad="38100" dist="38100" dir="2700000" algn="tl">
                              <a:srgbClr val="000000"/>
                            </a:outerShdw>
                          </a:effectLst>
                          <a:latin typeface="Arial Unicode MS" pitchFamily="34" charset="-128"/>
                          <a:cs typeface="Arial" charset="0"/>
                        </a:rPr>
                        <a:t>Стабильные, варьирующие</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07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ru-RU" sz="2200" b="0" i="0" u="none" strike="noStrike" cap="none" normalizeH="0" baseline="0" smtClean="0">
                          <a:ln>
                            <a:noFill/>
                          </a:ln>
                          <a:solidFill>
                            <a:schemeClr val="tx1"/>
                          </a:solidFill>
                          <a:effectLst>
                            <a:outerShdw blurRad="38100" dist="38100" dir="2700000" algn="tl">
                              <a:srgbClr val="000000"/>
                            </a:outerShdw>
                          </a:effectLst>
                          <a:latin typeface="Arial Unicode MS" pitchFamily="34" charset="-128"/>
                          <a:cs typeface="Arial" charset="0"/>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ru-RU" sz="2200" b="0" i="0" u="none" strike="noStrike" cap="none" normalizeH="0" baseline="0" smtClean="0">
                          <a:ln>
                            <a:noFill/>
                          </a:ln>
                          <a:solidFill>
                            <a:schemeClr val="tx1"/>
                          </a:solidFill>
                          <a:effectLst>
                            <a:outerShdw blurRad="38100" dist="38100" dir="2700000" algn="tl">
                              <a:srgbClr val="000000"/>
                            </a:outerShdw>
                          </a:effectLst>
                          <a:latin typeface="Arial Unicode MS" pitchFamily="34" charset="-128"/>
                          <a:cs typeface="Arial" charset="0"/>
                        </a:rPr>
                        <a:t>По отношению ко времени</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ru-RU" sz="2200" b="0" i="0" u="none" strike="noStrike" cap="none" normalizeH="0" baseline="0" smtClean="0">
                          <a:ln>
                            <a:noFill/>
                          </a:ln>
                          <a:solidFill>
                            <a:schemeClr val="tx1"/>
                          </a:solidFill>
                          <a:effectLst>
                            <a:outerShdw blurRad="38100" dist="38100" dir="2700000" algn="tl">
                              <a:srgbClr val="000000"/>
                            </a:outerShdw>
                          </a:effectLst>
                          <a:latin typeface="Arial Unicode MS" pitchFamily="34" charset="-128"/>
                          <a:cs typeface="Arial" charset="0"/>
                        </a:rPr>
                        <a:t>Моментные, интервальные</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03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ru-RU" sz="2200" b="0" i="0" u="none" strike="noStrike" cap="none" normalizeH="0" baseline="0" smtClean="0">
                          <a:ln>
                            <a:noFill/>
                          </a:ln>
                          <a:solidFill>
                            <a:schemeClr val="tx1"/>
                          </a:solidFill>
                          <a:effectLst>
                            <a:outerShdw blurRad="38100" dist="38100" dir="2700000" algn="tl">
                              <a:srgbClr val="000000"/>
                            </a:outerShdw>
                          </a:effectLst>
                          <a:latin typeface="Arial Unicode MS" pitchFamily="34" charset="-128"/>
                          <a:cs typeface="Arial" charset="0"/>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ru-RU" sz="2200" b="0" i="0" u="none" strike="noStrike" cap="none" normalizeH="0" baseline="0" smtClean="0">
                          <a:ln>
                            <a:noFill/>
                          </a:ln>
                          <a:solidFill>
                            <a:schemeClr val="tx1"/>
                          </a:solidFill>
                          <a:effectLst>
                            <a:outerShdw blurRad="38100" dist="38100" dir="2700000" algn="tl">
                              <a:srgbClr val="000000"/>
                            </a:outerShdw>
                          </a:effectLst>
                          <a:latin typeface="Arial Unicode MS" pitchFamily="34" charset="-128"/>
                          <a:cs typeface="Arial" charset="0"/>
                        </a:rPr>
                        <a:t>Характер взаимосвязи</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ru-RU" sz="2200" b="0" i="0" u="none" strike="noStrike" cap="none" normalizeH="0" baseline="0" smtClean="0">
                          <a:ln>
                            <a:noFill/>
                          </a:ln>
                          <a:solidFill>
                            <a:schemeClr val="tx1"/>
                          </a:solidFill>
                          <a:effectLst>
                            <a:outerShdw blurRad="38100" dist="38100" dir="2700000" algn="tl">
                              <a:srgbClr val="000000"/>
                            </a:outerShdw>
                          </a:effectLst>
                          <a:latin typeface="Arial Unicode MS" pitchFamily="34" charset="-128"/>
                          <a:cs typeface="Arial" charset="0"/>
                        </a:rPr>
                        <a:t>Факторные, результативные</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marL="838200" indent="-838200" eaLnBrk="1" hangingPunct="1">
              <a:defRPr/>
            </a:pPr>
            <a:r>
              <a:rPr lang="ru-RU" sz="2800" smtClean="0">
                <a:latin typeface="Arial Unicode MS" pitchFamily="34" charset="-128"/>
              </a:rPr>
              <a:t>4. Статистический показатель</a:t>
            </a:r>
          </a:p>
        </p:txBody>
      </p:sp>
      <p:sp>
        <p:nvSpPr>
          <p:cNvPr id="57347" name="Rectangle 3"/>
          <p:cNvSpPr>
            <a:spLocks noGrp="1" noChangeArrowheads="1"/>
          </p:cNvSpPr>
          <p:nvPr>
            <p:ph type="body" idx="1"/>
          </p:nvPr>
        </p:nvSpPr>
        <p:spPr>
          <a:xfrm>
            <a:off x="457200" y="1341438"/>
            <a:ext cx="8229600" cy="4789487"/>
          </a:xfrm>
        </p:spPr>
        <p:txBody>
          <a:bodyPr/>
          <a:lstStyle/>
          <a:p>
            <a:pPr eaLnBrk="1" hangingPunct="1">
              <a:lnSpc>
                <a:spcPct val="80000"/>
              </a:lnSpc>
              <a:buFont typeface="Wingdings" pitchFamily="2" charset="2"/>
              <a:buNone/>
              <a:defRPr/>
            </a:pPr>
            <a:r>
              <a:rPr lang="ru-RU" sz="1800" dirty="0" smtClean="0"/>
              <a:t>           </a:t>
            </a:r>
            <a:r>
              <a:rPr lang="ru-RU" sz="2800" dirty="0" smtClean="0">
                <a:latin typeface="Arial Unicode MS" pitchFamily="34" charset="-128"/>
              </a:rPr>
              <a:t>Совокупность состоит из массы отдельных единиц. Задача статистики состоит в том, чтобы установить </a:t>
            </a:r>
            <a:r>
              <a:rPr lang="ru-RU" sz="2800" b="1" i="1" dirty="0" smtClean="0">
                <a:solidFill>
                  <a:srgbClr val="FF0000"/>
                </a:solidFill>
                <a:latin typeface="Arial Unicode MS" pitchFamily="34" charset="-128"/>
              </a:rPr>
              <a:t>общие свойства</a:t>
            </a:r>
            <a:r>
              <a:rPr lang="ru-RU" sz="2800" dirty="0" smtClean="0">
                <a:latin typeface="Arial Unicode MS" pitchFamily="34" charset="-128"/>
              </a:rPr>
              <a:t>   этих единиц, взаимосвязи и закономерности развития. Это достигается с помощью расчета </a:t>
            </a:r>
            <a:r>
              <a:rPr lang="ru-RU" sz="2800" b="1" i="1" dirty="0" smtClean="0">
                <a:solidFill>
                  <a:srgbClr val="FF0000"/>
                </a:solidFill>
                <a:latin typeface="Arial Unicode MS" pitchFamily="34" charset="-128"/>
              </a:rPr>
              <a:t>статистических показателей</a:t>
            </a:r>
            <a:r>
              <a:rPr lang="ru-RU" sz="2800" dirty="0" smtClean="0">
                <a:latin typeface="Arial Unicode MS" pitchFamily="34" charset="-128"/>
              </a:rPr>
              <a:t>   и анализа этих показателей.</a:t>
            </a:r>
            <a:endParaRPr lang="ru-RU" sz="2800" b="1" dirty="0" smtClean="0">
              <a:latin typeface="Arial Unicode MS" pitchFamily="34" charset="-128"/>
            </a:endParaRPr>
          </a:p>
          <a:p>
            <a:pPr eaLnBrk="1" hangingPunct="1">
              <a:lnSpc>
                <a:spcPct val="80000"/>
              </a:lnSpc>
              <a:buFont typeface="Wingdings" pitchFamily="2" charset="2"/>
              <a:buNone/>
              <a:defRPr/>
            </a:pPr>
            <a:r>
              <a:rPr lang="ru-RU" sz="2800" b="1" dirty="0" smtClean="0">
                <a:latin typeface="Arial Unicode MS" pitchFamily="34" charset="-128"/>
              </a:rPr>
              <a:t>           </a:t>
            </a:r>
            <a:r>
              <a:rPr lang="ru-RU" sz="2800" b="1" i="1" dirty="0" smtClean="0">
                <a:solidFill>
                  <a:srgbClr val="FF0000"/>
                </a:solidFill>
                <a:latin typeface="Arial Unicode MS" pitchFamily="34" charset="-128"/>
              </a:rPr>
              <a:t>Статистический показатель</a:t>
            </a:r>
            <a:r>
              <a:rPr lang="ru-RU" sz="2800" b="1" dirty="0" smtClean="0">
                <a:latin typeface="Arial Unicode MS" pitchFamily="34" charset="-128"/>
              </a:rPr>
              <a:t> – </a:t>
            </a:r>
            <a:r>
              <a:rPr lang="ru-RU" sz="2800" dirty="0" smtClean="0">
                <a:latin typeface="Arial Unicode MS" pitchFamily="34" charset="-128"/>
              </a:rPr>
              <a:t>это обобщающая характеристика какого-либо свойства группы единиц или всей совокупности в целом.</a:t>
            </a:r>
          </a:p>
          <a:p>
            <a:pPr eaLnBrk="1" hangingPunct="1">
              <a:lnSpc>
                <a:spcPct val="80000"/>
              </a:lnSpc>
              <a:buFont typeface="Wingdings" pitchFamily="2" charset="2"/>
              <a:buNone/>
              <a:defRPr/>
            </a:pPr>
            <a:r>
              <a:rPr lang="ru-RU" sz="2800" dirty="0" smtClean="0">
                <a:latin typeface="Arial Unicode MS" pitchFamily="34" charset="-128"/>
              </a:rPr>
              <a:t>           Этим он отличается от индивидуальных значений, которые называются </a:t>
            </a:r>
            <a:r>
              <a:rPr lang="ru-RU" sz="2800" b="1" i="1" dirty="0" smtClean="0">
                <a:solidFill>
                  <a:srgbClr val="FF0000"/>
                </a:solidFill>
                <a:latin typeface="Arial Unicode MS" pitchFamily="34" charset="-128"/>
              </a:rPr>
              <a:t>признаками.</a:t>
            </a:r>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4"/>
          <p:cNvSpPr>
            <a:spLocks noGrp="1" noChangeArrowheads="1"/>
          </p:cNvSpPr>
          <p:nvPr>
            <p:ph type="title"/>
          </p:nvPr>
        </p:nvSpPr>
        <p:spPr>
          <a:xfrm>
            <a:off x="457200" y="277813"/>
            <a:ext cx="8435975" cy="6175375"/>
          </a:xfrm>
        </p:spPr>
        <p:txBody>
          <a:bodyPr/>
          <a:lstStyle/>
          <a:p>
            <a:pPr algn="l" eaLnBrk="1" hangingPunct="1">
              <a:defRPr/>
            </a:pPr>
            <a:r>
              <a:rPr lang="ru-RU" sz="2400" b="0" dirty="0" smtClean="0">
                <a:latin typeface="Arial Unicode MS" pitchFamily="34" charset="-128"/>
              </a:rPr>
              <a:t>        </a:t>
            </a:r>
            <a:r>
              <a:rPr lang="ru-RU" sz="2400" b="0" dirty="0" smtClean="0">
                <a:solidFill>
                  <a:schemeClr val="tx1"/>
                </a:solidFill>
                <a:latin typeface="Arial Unicode MS" pitchFamily="34" charset="-128"/>
              </a:rPr>
              <a:t>Значение показателей является функцией </a:t>
            </a:r>
            <a:r>
              <a:rPr lang="ru-RU" sz="2400" i="1" dirty="0" smtClean="0">
                <a:solidFill>
                  <a:srgbClr val="FF0000"/>
                </a:solidFill>
                <a:latin typeface="Arial Unicode MS" pitchFamily="34" charset="-128"/>
              </a:rPr>
              <a:t>пространства</a:t>
            </a:r>
            <a:r>
              <a:rPr lang="ru-RU" sz="2400" b="0" i="1" dirty="0" smtClean="0">
                <a:solidFill>
                  <a:schemeClr val="tx1"/>
                </a:solidFill>
                <a:latin typeface="Arial Unicode MS" pitchFamily="34" charset="-128"/>
              </a:rPr>
              <a:t>  и  </a:t>
            </a:r>
            <a:r>
              <a:rPr lang="ru-RU" sz="2400" i="1" dirty="0" smtClean="0">
                <a:solidFill>
                  <a:srgbClr val="FF0000"/>
                </a:solidFill>
                <a:latin typeface="Arial Unicode MS" pitchFamily="34" charset="-128"/>
              </a:rPr>
              <a:t>времени</a:t>
            </a:r>
            <a:r>
              <a:rPr lang="ru-RU" sz="2400" dirty="0" smtClean="0">
                <a:solidFill>
                  <a:srgbClr val="FF0000"/>
                </a:solidFill>
                <a:latin typeface="Arial Unicode MS" pitchFamily="34" charset="-128"/>
              </a:rPr>
              <a:t>.</a:t>
            </a:r>
            <a:r>
              <a:rPr lang="ru-RU" sz="2400" b="0" dirty="0" smtClean="0">
                <a:solidFill>
                  <a:schemeClr val="tx1"/>
                </a:solidFill>
                <a:latin typeface="Arial Unicode MS" pitchFamily="34" charset="-128"/>
              </a:rPr>
              <a:t/>
            </a:r>
            <a:br>
              <a:rPr lang="ru-RU" sz="2400" b="0" dirty="0" smtClean="0">
                <a:solidFill>
                  <a:schemeClr val="tx1"/>
                </a:solidFill>
                <a:latin typeface="Arial Unicode MS" pitchFamily="34" charset="-128"/>
              </a:rPr>
            </a:br>
            <a:r>
              <a:rPr lang="ru-RU" sz="2400" b="0" dirty="0" smtClean="0">
                <a:solidFill>
                  <a:schemeClr val="tx1"/>
                </a:solidFill>
                <a:latin typeface="Arial Unicode MS" pitchFamily="34" charset="-128"/>
              </a:rPr>
              <a:t>        Статистический показатель обязательно должен указывать на </a:t>
            </a:r>
            <a:r>
              <a:rPr lang="ru-RU" sz="2400" i="1" dirty="0" smtClean="0">
                <a:solidFill>
                  <a:schemeClr val="tx1"/>
                </a:solidFill>
                <a:latin typeface="Arial Unicode MS" pitchFamily="34" charset="-128"/>
              </a:rPr>
              <a:t> </a:t>
            </a:r>
            <a:r>
              <a:rPr lang="ru-RU" sz="2400" i="1" dirty="0" smtClean="0">
                <a:solidFill>
                  <a:srgbClr val="FF0000"/>
                </a:solidFill>
                <a:latin typeface="Arial Unicode MS" pitchFamily="34" charset="-128"/>
              </a:rPr>
              <a:t>место</a:t>
            </a:r>
            <a:r>
              <a:rPr lang="ru-RU" sz="2400" b="0" dirty="0" smtClean="0">
                <a:solidFill>
                  <a:schemeClr val="tx1"/>
                </a:solidFill>
                <a:latin typeface="Arial Unicode MS" pitchFamily="34" charset="-128"/>
              </a:rPr>
              <a:t>   и  </a:t>
            </a:r>
            <a:r>
              <a:rPr lang="ru-RU" sz="2400" i="1" dirty="0" smtClean="0">
                <a:solidFill>
                  <a:srgbClr val="FF0000"/>
                </a:solidFill>
                <a:latin typeface="Arial Unicode MS" pitchFamily="34" charset="-128"/>
              </a:rPr>
              <a:t>время</a:t>
            </a:r>
            <a:r>
              <a:rPr lang="ru-RU" sz="2400" b="0" dirty="0" smtClean="0">
                <a:solidFill>
                  <a:schemeClr val="tx1"/>
                </a:solidFill>
                <a:latin typeface="Arial Unicode MS" pitchFamily="34" charset="-128"/>
              </a:rPr>
              <a:t>,  когда он был измерен. Например, Численность безработных в РФ в 2011 году.</a:t>
            </a:r>
            <a:br>
              <a:rPr lang="ru-RU" sz="2400" b="0" dirty="0" smtClean="0">
                <a:solidFill>
                  <a:schemeClr val="tx1"/>
                </a:solidFill>
                <a:latin typeface="Arial Unicode MS" pitchFamily="34" charset="-128"/>
              </a:rPr>
            </a:br>
            <a:r>
              <a:rPr lang="ru-RU" sz="2400" b="0" dirty="0" smtClean="0">
                <a:solidFill>
                  <a:schemeClr val="tx1"/>
                </a:solidFill>
                <a:latin typeface="Arial Unicode MS" pitchFamily="34" charset="-128"/>
              </a:rPr>
              <a:t>        Статистический показатель строится как обобщение конкретных значений признаков тремя путями:</a:t>
            </a:r>
            <a:br>
              <a:rPr lang="ru-RU" sz="2400" b="0" dirty="0" smtClean="0">
                <a:solidFill>
                  <a:schemeClr val="tx1"/>
                </a:solidFill>
                <a:latin typeface="Arial Unicode MS" pitchFamily="34" charset="-128"/>
              </a:rPr>
            </a:br>
            <a:r>
              <a:rPr lang="ru-RU" sz="2400" b="0" dirty="0" smtClean="0">
                <a:solidFill>
                  <a:schemeClr val="tx1"/>
                </a:solidFill>
                <a:latin typeface="Arial Unicode MS" pitchFamily="34" charset="-128"/>
              </a:rPr>
              <a:t>            1. Суммирование абсолютных значений признака (численность населения).</a:t>
            </a:r>
            <a:br>
              <a:rPr lang="ru-RU" sz="2400" b="0" dirty="0" smtClean="0">
                <a:solidFill>
                  <a:schemeClr val="tx1"/>
                </a:solidFill>
                <a:latin typeface="Arial Unicode MS" pitchFamily="34" charset="-128"/>
              </a:rPr>
            </a:br>
            <a:r>
              <a:rPr lang="ru-RU" sz="2400" b="0" dirty="0" smtClean="0">
                <a:solidFill>
                  <a:schemeClr val="tx1"/>
                </a:solidFill>
                <a:latin typeface="Arial Unicode MS" pitchFamily="34" charset="-128"/>
              </a:rPr>
              <a:t>            2. Вычисление среднего значения признака (средняя зарплата, средний балл).</a:t>
            </a:r>
            <a:br>
              <a:rPr lang="ru-RU" sz="2400" b="0" dirty="0" smtClean="0">
                <a:solidFill>
                  <a:schemeClr val="tx1"/>
                </a:solidFill>
                <a:latin typeface="Arial Unicode MS" pitchFamily="34" charset="-128"/>
              </a:rPr>
            </a:br>
            <a:r>
              <a:rPr lang="ru-RU" sz="2400" b="0" dirty="0" smtClean="0">
                <a:solidFill>
                  <a:schemeClr val="tx1"/>
                </a:solidFill>
                <a:latin typeface="Arial Unicode MS" pitchFamily="34" charset="-128"/>
              </a:rPr>
              <a:t>            3. Вычисление относительных величин (темпы роста, индексы цен).</a:t>
            </a:r>
            <a:br>
              <a:rPr lang="ru-RU" sz="2400" b="0" dirty="0" smtClean="0">
                <a:solidFill>
                  <a:schemeClr val="tx1"/>
                </a:solidFill>
                <a:latin typeface="Arial Unicode MS" pitchFamily="34" charset="-128"/>
              </a:rPr>
            </a:br>
            <a:r>
              <a:rPr lang="ru-RU" sz="2400" b="0" dirty="0" smtClean="0">
                <a:solidFill>
                  <a:schemeClr val="tx1"/>
                </a:solidFill>
                <a:latin typeface="Arial Unicode MS" pitchFamily="34" charset="-128"/>
              </a:rPr>
              <a:t>        Статистический показатель может быть плановым, отчетным, прогностическим.</a:t>
            </a:r>
            <a:br>
              <a:rPr lang="ru-RU" sz="2400" b="0" dirty="0" smtClean="0">
                <a:solidFill>
                  <a:schemeClr val="tx1"/>
                </a:solidFill>
                <a:latin typeface="Arial Unicode MS" pitchFamily="34" charset="-128"/>
              </a:rPr>
            </a:br>
            <a:r>
              <a:rPr lang="ru-RU" sz="2400" b="0" dirty="0" smtClean="0">
                <a:solidFill>
                  <a:schemeClr val="tx1"/>
                </a:solidFill>
                <a:latin typeface="Arial Unicode MS" pitchFamily="34" charset="-128"/>
              </a:rPr>
              <a:t>        Статистический показатель выражается числом и размерностью.</a:t>
            </a:r>
          </a:p>
        </p:txBody>
      </p:sp>
    </p:spTree>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468313" y="260350"/>
            <a:ext cx="8229600" cy="774700"/>
          </a:xfrm>
        </p:spPr>
        <p:txBody>
          <a:bodyPr/>
          <a:lstStyle/>
          <a:p>
            <a:pPr algn="l" eaLnBrk="1" hangingPunct="1">
              <a:lnSpc>
                <a:spcPct val="60000"/>
              </a:lnSpc>
              <a:defRPr/>
            </a:pPr>
            <a:r>
              <a:rPr lang="ru-RU" sz="2800" b="0" smtClean="0">
                <a:latin typeface="Arial Unicode MS" pitchFamily="34" charset="-128"/>
              </a:rPr>
              <a:t>        </a:t>
            </a:r>
            <a:r>
              <a:rPr lang="ru-RU" sz="2400" b="0" smtClean="0">
                <a:solidFill>
                  <a:schemeClr val="tx1"/>
                </a:solidFill>
                <a:latin typeface="Arial Unicode MS" pitchFamily="34" charset="-128"/>
              </a:rPr>
              <a:t>В отличие от  признака статистический показатель получают расчетным путем.</a:t>
            </a:r>
            <a:r>
              <a:rPr lang="ru-RU" smtClean="0"/>
              <a:t> </a:t>
            </a:r>
          </a:p>
        </p:txBody>
      </p:sp>
      <p:sp>
        <p:nvSpPr>
          <p:cNvPr id="68611" name="Rectangle 3"/>
          <p:cNvSpPr>
            <a:spLocks noGrp="1" noChangeArrowheads="1"/>
          </p:cNvSpPr>
          <p:nvPr>
            <p:ph type="body" idx="1"/>
          </p:nvPr>
        </p:nvSpPr>
        <p:spPr>
          <a:xfrm>
            <a:off x="430213" y="981075"/>
            <a:ext cx="8389937" cy="5688013"/>
          </a:xfrm>
        </p:spPr>
        <p:txBody>
          <a:bodyPr/>
          <a:lstStyle/>
          <a:p>
            <a:pPr eaLnBrk="1" hangingPunct="1">
              <a:lnSpc>
                <a:spcPct val="80000"/>
              </a:lnSpc>
              <a:buFont typeface="Wingdings" pitchFamily="2" charset="2"/>
              <a:buNone/>
              <a:defRPr/>
            </a:pPr>
            <a:r>
              <a:rPr lang="ru-RU" sz="2400" b="1" i="1" smtClean="0">
                <a:solidFill>
                  <a:srgbClr val="FF0000"/>
                </a:solidFill>
                <a:latin typeface="Arial Unicode MS" pitchFamily="34" charset="-128"/>
              </a:rPr>
              <a:t>         Статистические показатели</a:t>
            </a:r>
            <a:r>
              <a:rPr lang="ru-RU" sz="2400" smtClean="0">
                <a:latin typeface="Arial Unicode MS" pitchFamily="34" charset="-128"/>
              </a:rPr>
              <a:t> различаются</a:t>
            </a:r>
            <a:r>
              <a:rPr lang="ru-RU" sz="2400" b="1" smtClean="0">
                <a:latin typeface="Arial Unicode MS" pitchFamily="34" charset="-128"/>
              </a:rPr>
              <a:t> </a:t>
            </a:r>
            <a:r>
              <a:rPr lang="ru-RU" sz="2400" smtClean="0">
                <a:latin typeface="Arial Unicode MS" pitchFamily="34" charset="-128"/>
              </a:rPr>
              <a:t>по виду и форме выражения</a:t>
            </a:r>
            <a:r>
              <a:rPr lang="ru-RU" sz="1800" b="1" i="1" smtClean="0">
                <a:latin typeface="Arial Unicode MS" pitchFamily="34" charset="-128"/>
              </a:rPr>
              <a:t> </a:t>
            </a:r>
          </a:p>
          <a:p>
            <a:pPr eaLnBrk="1" hangingPunct="1">
              <a:lnSpc>
                <a:spcPct val="80000"/>
              </a:lnSpc>
              <a:buFont typeface="Wingdings" pitchFamily="2" charset="2"/>
              <a:buNone/>
              <a:defRPr/>
            </a:pPr>
            <a:endParaRPr lang="ru-RU" sz="1800" b="1" i="1" smtClean="0">
              <a:latin typeface="Arial Unicode MS" pitchFamily="34" charset="-128"/>
            </a:endParaRPr>
          </a:p>
          <a:p>
            <a:pPr eaLnBrk="1" hangingPunct="1">
              <a:lnSpc>
                <a:spcPct val="80000"/>
              </a:lnSpc>
              <a:buFont typeface="Wingdings" pitchFamily="2" charset="2"/>
              <a:buNone/>
              <a:defRPr/>
            </a:pPr>
            <a:endParaRPr lang="ru-RU" sz="1800" b="1" i="1" smtClean="0">
              <a:latin typeface="Arial Unicode MS" pitchFamily="34" charset="-128"/>
            </a:endParaRPr>
          </a:p>
          <a:p>
            <a:pPr eaLnBrk="1" hangingPunct="1">
              <a:lnSpc>
                <a:spcPct val="80000"/>
              </a:lnSpc>
              <a:buFont typeface="Wingdings" pitchFamily="2" charset="2"/>
              <a:buNone/>
              <a:defRPr/>
            </a:pPr>
            <a:endParaRPr lang="ru-RU" sz="1800" b="1" i="1" smtClean="0">
              <a:latin typeface="Arial Unicode MS" pitchFamily="34" charset="-128"/>
            </a:endParaRPr>
          </a:p>
          <a:p>
            <a:pPr eaLnBrk="1" hangingPunct="1">
              <a:lnSpc>
                <a:spcPct val="80000"/>
              </a:lnSpc>
              <a:buFont typeface="Wingdings" pitchFamily="2" charset="2"/>
              <a:buNone/>
              <a:defRPr/>
            </a:pPr>
            <a:endParaRPr lang="ru-RU" sz="1800" b="1" i="1" smtClean="0">
              <a:latin typeface="Arial Unicode MS" pitchFamily="34" charset="-128"/>
            </a:endParaRPr>
          </a:p>
          <a:p>
            <a:pPr eaLnBrk="1" hangingPunct="1">
              <a:lnSpc>
                <a:spcPct val="80000"/>
              </a:lnSpc>
              <a:buFont typeface="Wingdings" pitchFamily="2" charset="2"/>
              <a:buNone/>
              <a:defRPr/>
            </a:pPr>
            <a:endParaRPr lang="ru-RU" sz="1800" b="1" i="1" smtClean="0">
              <a:latin typeface="Arial Unicode MS" pitchFamily="34" charset="-128"/>
            </a:endParaRPr>
          </a:p>
          <a:p>
            <a:pPr eaLnBrk="1" hangingPunct="1">
              <a:lnSpc>
                <a:spcPct val="80000"/>
              </a:lnSpc>
              <a:buFont typeface="Wingdings" pitchFamily="2" charset="2"/>
              <a:buNone/>
              <a:defRPr/>
            </a:pPr>
            <a:endParaRPr lang="ru-RU" sz="1800" b="1" i="1" smtClean="0">
              <a:latin typeface="Arial Unicode MS" pitchFamily="34" charset="-128"/>
            </a:endParaRPr>
          </a:p>
          <a:p>
            <a:pPr eaLnBrk="1" hangingPunct="1">
              <a:lnSpc>
                <a:spcPct val="80000"/>
              </a:lnSpc>
              <a:buFont typeface="Wingdings" pitchFamily="2" charset="2"/>
              <a:buNone/>
              <a:defRPr/>
            </a:pPr>
            <a:endParaRPr lang="ru-RU" sz="1800" b="1" i="1" smtClean="0">
              <a:latin typeface="Arial Unicode MS" pitchFamily="34" charset="-128"/>
            </a:endParaRPr>
          </a:p>
          <a:p>
            <a:pPr eaLnBrk="1" hangingPunct="1">
              <a:lnSpc>
                <a:spcPct val="80000"/>
              </a:lnSpc>
              <a:buFont typeface="Wingdings" pitchFamily="2" charset="2"/>
              <a:buNone/>
              <a:defRPr/>
            </a:pPr>
            <a:endParaRPr lang="ru-RU" sz="1800" b="1" i="1" smtClean="0">
              <a:latin typeface="Arial Unicode MS" pitchFamily="34" charset="-128"/>
            </a:endParaRPr>
          </a:p>
          <a:p>
            <a:pPr eaLnBrk="1" hangingPunct="1">
              <a:lnSpc>
                <a:spcPct val="80000"/>
              </a:lnSpc>
              <a:buFont typeface="Wingdings" pitchFamily="2" charset="2"/>
              <a:buNone/>
              <a:defRPr/>
            </a:pPr>
            <a:endParaRPr lang="ru-RU" sz="1800" b="1" i="1" smtClean="0">
              <a:latin typeface="Arial Unicode MS" pitchFamily="34" charset="-128"/>
            </a:endParaRPr>
          </a:p>
          <a:p>
            <a:pPr eaLnBrk="1" hangingPunct="1">
              <a:lnSpc>
                <a:spcPct val="80000"/>
              </a:lnSpc>
              <a:buFont typeface="Wingdings" pitchFamily="2" charset="2"/>
              <a:buNone/>
              <a:defRPr/>
            </a:pPr>
            <a:endParaRPr lang="ru-RU" sz="1800" b="1" i="1" smtClean="0">
              <a:latin typeface="Arial Unicode MS" pitchFamily="34" charset="-128"/>
            </a:endParaRPr>
          </a:p>
          <a:p>
            <a:pPr eaLnBrk="1" hangingPunct="1">
              <a:lnSpc>
                <a:spcPct val="80000"/>
              </a:lnSpc>
              <a:buFont typeface="Wingdings" pitchFamily="2" charset="2"/>
              <a:buNone/>
              <a:defRPr/>
            </a:pPr>
            <a:endParaRPr lang="ru-RU" sz="1800" b="1" i="1" smtClean="0">
              <a:latin typeface="Arial Unicode MS" pitchFamily="34" charset="-128"/>
            </a:endParaRPr>
          </a:p>
          <a:p>
            <a:pPr eaLnBrk="1" hangingPunct="1">
              <a:lnSpc>
                <a:spcPct val="80000"/>
              </a:lnSpc>
              <a:buFont typeface="Wingdings" pitchFamily="2" charset="2"/>
              <a:buNone/>
              <a:defRPr/>
            </a:pPr>
            <a:endParaRPr lang="ru-RU" sz="1800" b="1" i="1" smtClean="0">
              <a:latin typeface="Arial Unicode MS" pitchFamily="34" charset="-128"/>
            </a:endParaRPr>
          </a:p>
          <a:p>
            <a:pPr eaLnBrk="1" hangingPunct="1">
              <a:lnSpc>
                <a:spcPct val="80000"/>
              </a:lnSpc>
              <a:buFont typeface="Wingdings" pitchFamily="2" charset="2"/>
              <a:buNone/>
              <a:defRPr/>
            </a:pPr>
            <a:endParaRPr lang="ru-RU" sz="1800" b="1" i="1" smtClean="0">
              <a:latin typeface="Arial Unicode MS" pitchFamily="34" charset="-128"/>
            </a:endParaRPr>
          </a:p>
          <a:p>
            <a:pPr eaLnBrk="1" hangingPunct="1">
              <a:lnSpc>
                <a:spcPct val="80000"/>
              </a:lnSpc>
              <a:buFont typeface="Wingdings" pitchFamily="2" charset="2"/>
              <a:buNone/>
              <a:defRPr/>
            </a:pPr>
            <a:endParaRPr lang="ru-RU" sz="1800" b="1" i="1" smtClean="0">
              <a:latin typeface="Arial Unicode MS" pitchFamily="34" charset="-128"/>
            </a:endParaRPr>
          </a:p>
          <a:p>
            <a:pPr eaLnBrk="1" hangingPunct="1">
              <a:lnSpc>
                <a:spcPct val="80000"/>
              </a:lnSpc>
              <a:buFont typeface="Wingdings" pitchFamily="2" charset="2"/>
              <a:buNone/>
              <a:defRPr/>
            </a:pPr>
            <a:endParaRPr lang="ru-RU" sz="1800" b="1" i="1" smtClean="0">
              <a:latin typeface="Arial Unicode MS" pitchFamily="34" charset="-128"/>
            </a:endParaRPr>
          </a:p>
          <a:p>
            <a:pPr eaLnBrk="1" hangingPunct="1">
              <a:lnSpc>
                <a:spcPct val="80000"/>
              </a:lnSpc>
              <a:buFont typeface="Wingdings" pitchFamily="2" charset="2"/>
              <a:buNone/>
              <a:defRPr/>
            </a:pPr>
            <a:endParaRPr lang="ru-RU" sz="1800" b="1" i="1" smtClean="0">
              <a:latin typeface="Arial Unicode MS" pitchFamily="34" charset="-128"/>
            </a:endParaRPr>
          </a:p>
          <a:p>
            <a:pPr eaLnBrk="1" hangingPunct="1">
              <a:lnSpc>
                <a:spcPct val="80000"/>
              </a:lnSpc>
              <a:buFont typeface="Wingdings" pitchFamily="2" charset="2"/>
              <a:buNone/>
              <a:defRPr/>
            </a:pPr>
            <a:endParaRPr lang="ru-RU" sz="1800" b="1" i="1" smtClean="0">
              <a:latin typeface="Arial Unicode MS" pitchFamily="34" charset="-128"/>
            </a:endParaRPr>
          </a:p>
          <a:p>
            <a:pPr eaLnBrk="1" hangingPunct="1">
              <a:lnSpc>
                <a:spcPct val="80000"/>
              </a:lnSpc>
              <a:buFont typeface="Wingdings" pitchFamily="2" charset="2"/>
              <a:buNone/>
              <a:defRPr/>
            </a:pPr>
            <a:r>
              <a:rPr lang="ru-RU" sz="1800" b="1" i="1" smtClean="0">
                <a:latin typeface="Arial Unicode MS" pitchFamily="34" charset="-128"/>
              </a:rPr>
              <a:t>              Рис.1. Классификация статистических показателей</a:t>
            </a:r>
            <a:r>
              <a:rPr lang="ru-RU" sz="2000" smtClean="0">
                <a:latin typeface="Arial Unicode MS" pitchFamily="34" charset="-128"/>
              </a:rPr>
              <a:t>.</a:t>
            </a:r>
          </a:p>
        </p:txBody>
      </p:sp>
      <p:grpSp>
        <p:nvGrpSpPr>
          <p:cNvPr id="19460" name="Group 338"/>
          <p:cNvGrpSpPr>
            <a:grpSpLocks noChangeAspect="1"/>
          </p:cNvGrpSpPr>
          <p:nvPr/>
        </p:nvGrpSpPr>
        <p:grpSpPr bwMode="auto">
          <a:xfrm>
            <a:off x="971550" y="1700213"/>
            <a:ext cx="7315200" cy="4457700"/>
            <a:chOff x="2658" y="1713"/>
            <a:chExt cx="11520" cy="7020"/>
          </a:xfrm>
        </p:grpSpPr>
        <p:sp>
          <p:nvSpPr>
            <p:cNvPr id="19461" name="AutoShape 339"/>
            <p:cNvSpPr>
              <a:spLocks noChangeAspect="1" noChangeArrowheads="1"/>
            </p:cNvSpPr>
            <p:nvPr/>
          </p:nvSpPr>
          <p:spPr bwMode="auto">
            <a:xfrm>
              <a:off x="2658" y="1713"/>
              <a:ext cx="11520" cy="7020"/>
            </a:xfrm>
            <a:prstGeom prst="rect">
              <a:avLst/>
            </a:prstGeom>
            <a:noFill/>
            <a:ln w="9525">
              <a:noFill/>
              <a:miter lim="800000"/>
              <a:headEnd/>
              <a:tailEnd/>
            </a:ln>
          </p:spPr>
          <p:txBody>
            <a:bodyPr/>
            <a:lstStyle/>
            <a:p>
              <a:endParaRPr lang="ru-RU"/>
            </a:p>
          </p:txBody>
        </p:sp>
        <p:grpSp>
          <p:nvGrpSpPr>
            <p:cNvPr id="19462" name="Group 340"/>
            <p:cNvGrpSpPr>
              <a:grpSpLocks/>
            </p:cNvGrpSpPr>
            <p:nvPr/>
          </p:nvGrpSpPr>
          <p:grpSpPr bwMode="auto">
            <a:xfrm>
              <a:off x="3179" y="1742"/>
              <a:ext cx="10559" cy="6757"/>
              <a:chOff x="3179" y="1742"/>
              <a:chExt cx="10559" cy="6757"/>
            </a:xfrm>
          </p:grpSpPr>
          <p:sp>
            <p:nvSpPr>
              <p:cNvPr id="19463" name="Text Box 341"/>
              <p:cNvSpPr txBox="1">
                <a:spLocks noChangeArrowheads="1"/>
              </p:cNvSpPr>
              <p:nvPr/>
            </p:nvSpPr>
            <p:spPr bwMode="auto">
              <a:xfrm>
                <a:off x="5053" y="1742"/>
                <a:ext cx="8032" cy="691"/>
              </a:xfrm>
              <a:prstGeom prst="rect">
                <a:avLst/>
              </a:prstGeom>
              <a:solidFill>
                <a:srgbClr val="FFFFFF"/>
              </a:solidFill>
              <a:ln w="9525">
                <a:solidFill>
                  <a:srgbClr val="000000"/>
                </a:solidFill>
                <a:miter lim="800000"/>
                <a:headEnd/>
                <a:tailEnd/>
              </a:ln>
            </p:spPr>
            <p:txBody>
              <a:bodyPr/>
              <a:lstStyle/>
              <a:p>
                <a:pPr algn="ctr"/>
                <a:r>
                  <a:rPr lang="ru-RU" sz="2200" b="1" i="0"/>
                  <a:t>Статистические показатели</a:t>
                </a:r>
                <a:endParaRPr lang="ru-RU"/>
              </a:p>
            </p:txBody>
          </p:sp>
          <p:sp>
            <p:nvSpPr>
              <p:cNvPr id="19464" name="Text Box 342"/>
              <p:cNvSpPr txBox="1">
                <a:spLocks noChangeArrowheads="1"/>
              </p:cNvSpPr>
              <p:nvPr/>
            </p:nvSpPr>
            <p:spPr bwMode="auto">
              <a:xfrm>
                <a:off x="3179" y="2973"/>
                <a:ext cx="5799" cy="1163"/>
              </a:xfrm>
              <a:prstGeom prst="rect">
                <a:avLst/>
              </a:prstGeom>
              <a:solidFill>
                <a:srgbClr val="FFFFFF"/>
              </a:solidFill>
              <a:ln w="9525">
                <a:solidFill>
                  <a:srgbClr val="000000"/>
                </a:solidFill>
                <a:miter lim="800000"/>
                <a:headEnd/>
                <a:tailEnd/>
              </a:ln>
            </p:spPr>
            <p:txBody>
              <a:bodyPr/>
              <a:lstStyle/>
              <a:p>
                <a:pPr algn="ctr"/>
                <a:r>
                  <a:rPr lang="ru-RU" sz="2000" b="1" i="0"/>
                  <a:t>По охвату единиц совокупности</a:t>
                </a:r>
                <a:endParaRPr lang="ru-RU"/>
              </a:p>
            </p:txBody>
          </p:sp>
          <p:sp>
            <p:nvSpPr>
              <p:cNvPr id="19465" name="Text Box 343"/>
              <p:cNvSpPr txBox="1">
                <a:spLocks noChangeArrowheads="1"/>
              </p:cNvSpPr>
              <p:nvPr/>
            </p:nvSpPr>
            <p:spPr bwMode="auto">
              <a:xfrm>
                <a:off x="9498" y="2973"/>
                <a:ext cx="4240" cy="1080"/>
              </a:xfrm>
              <a:prstGeom prst="rect">
                <a:avLst/>
              </a:prstGeom>
              <a:solidFill>
                <a:srgbClr val="FFFFFF"/>
              </a:solidFill>
              <a:ln w="9525">
                <a:solidFill>
                  <a:srgbClr val="000000"/>
                </a:solidFill>
                <a:miter lim="800000"/>
                <a:headEnd/>
                <a:tailEnd/>
              </a:ln>
            </p:spPr>
            <p:txBody>
              <a:bodyPr/>
              <a:lstStyle/>
              <a:p>
                <a:pPr algn="ctr"/>
                <a:r>
                  <a:rPr lang="ru-RU" sz="2000" b="1" i="0"/>
                  <a:t>По форме выражения</a:t>
                </a:r>
                <a:endParaRPr lang="ru-RU"/>
              </a:p>
            </p:txBody>
          </p:sp>
          <p:sp>
            <p:nvSpPr>
              <p:cNvPr id="19466" name="Text Box 344"/>
              <p:cNvSpPr txBox="1">
                <a:spLocks noChangeArrowheads="1"/>
              </p:cNvSpPr>
              <p:nvPr/>
            </p:nvSpPr>
            <p:spPr bwMode="auto">
              <a:xfrm>
                <a:off x="9048" y="4413"/>
                <a:ext cx="3960" cy="819"/>
              </a:xfrm>
              <a:prstGeom prst="rect">
                <a:avLst/>
              </a:prstGeom>
              <a:solidFill>
                <a:srgbClr val="FFFFFF"/>
              </a:solidFill>
              <a:ln w="9525">
                <a:solidFill>
                  <a:srgbClr val="000000"/>
                </a:solidFill>
                <a:miter lim="800000"/>
                <a:headEnd/>
                <a:tailEnd/>
              </a:ln>
            </p:spPr>
            <p:txBody>
              <a:bodyPr/>
              <a:lstStyle/>
              <a:p>
                <a:pPr algn="ctr"/>
                <a:r>
                  <a:rPr lang="ru-RU" sz="2000" b="1" i="0"/>
                  <a:t>Абсолютные</a:t>
                </a:r>
                <a:endParaRPr lang="ru-RU"/>
              </a:p>
            </p:txBody>
          </p:sp>
          <p:sp>
            <p:nvSpPr>
              <p:cNvPr id="19467" name="Text Box 345"/>
              <p:cNvSpPr txBox="1">
                <a:spLocks noChangeArrowheads="1"/>
              </p:cNvSpPr>
              <p:nvPr/>
            </p:nvSpPr>
            <p:spPr bwMode="auto">
              <a:xfrm>
                <a:off x="8598" y="5493"/>
                <a:ext cx="4463" cy="819"/>
              </a:xfrm>
              <a:prstGeom prst="rect">
                <a:avLst/>
              </a:prstGeom>
              <a:solidFill>
                <a:srgbClr val="FFFFFF"/>
              </a:solidFill>
              <a:ln w="9525">
                <a:solidFill>
                  <a:srgbClr val="000000"/>
                </a:solidFill>
                <a:miter lim="800000"/>
                <a:headEnd/>
                <a:tailEnd/>
              </a:ln>
            </p:spPr>
            <p:txBody>
              <a:bodyPr/>
              <a:lstStyle/>
              <a:p>
                <a:pPr algn="ctr"/>
                <a:r>
                  <a:rPr lang="ru-RU" sz="2000" b="1" i="0"/>
                  <a:t>Относительные</a:t>
                </a:r>
                <a:endParaRPr lang="ru-RU"/>
              </a:p>
            </p:txBody>
          </p:sp>
          <p:grpSp>
            <p:nvGrpSpPr>
              <p:cNvPr id="19468" name="Group 346"/>
              <p:cNvGrpSpPr>
                <a:grpSpLocks/>
              </p:cNvGrpSpPr>
              <p:nvPr/>
            </p:nvGrpSpPr>
            <p:grpSpPr bwMode="auto">
              <a:xfrm>
                <a:off x="3402" y="4112"/>
                <a:ext cx="5134" cy="4387"/>
                <a:chOff x="4997" y="4622"/>
                <a:chExt cx="4141" cy="4387"/>
              </a:xfrm>
            </p:grpSpPr>
            <p:sp>
              <p:nvSpPr>
                <p:cNvPr id="19474" name="Text Box 347"/>
                <p:cNvSpPr txBox="1">
                  <a:spLocks noChangeArrowheads="1"/>
                </p:cNvSpPr>
                <p:nvPr/>
              </p:nvSpPr>
              <p:spPr bwMode="auto">
                <a:xfrm>
                  <a:off x="5177" y="4802"/>
                  <a:ext cx="3961" cy="821"/>
                </a:xfrm>
                <a:prstGeom prst="rect">
                  <a:avLst/>
                </a:prstGeom>
                <a:solidFill>
                  <a:srgbClr val="FFFFFF"/>
                </a:solidFill>
                <a:ln w="9525">
                  <a:solidFill>
                    <a:srgbClr val="000000"/>
                  </a:solidFill>
                  <a:miter lim="800000"/>
                  <a:headEnd/>
                  <a:tailEnd/>
                </a:ln>
              </p:spPr>
              <p:txBody>
                <a:bodyPr/>
                <a:lstStyle/>
                <a:p>
                  <a:pPr algn="ctr"/>
                  <a:r>
                    <a:rPr lang="ru-RU" sz="2000" b="1" i="0"/>
                    <a:t>Индивидуальные</a:t>
                  </a:r>
                  <a:endParaRPr lang="ru-RU"/>
                </a:p>
              </p:txBody>
            </p:sp>
            <p:sp>
              <p:nvSpPr>
                <p:cNvPr id="19475" name="Text Box 348"/>
                <p:cNvSpPr txBox="1">
                  <a:spLocks noChangeArrowheads="1"/>
                </p:cNvSpPr>
                <p:nvPr/>
              </p:nvSpPr>
              <p:spPr bwMode="auto">
                <a:xfrm>
                  <a:off x="5177" y="5881"/>
                  <a:ext cx="2701" cy="819"/>
                </a:xfrm>
                <a:prstGeom prst="rect">
                  <a:avLst/>
                </a:prstGeom>
                <a:solidFill>
                  <a:srgbClr val="FFFFFF"/>
                </a:solidFill>
                <a:ln w="9525">
                  <a:solidFill>
                    <a:srgbClr val="000000"/>
                  </a:solidFill>
                  <a:miter lim="800000"/>
                  <a:headEnd/>
                  <a:tailEnd/>
                </a:ln>
              </p:spPr>
              <p:txBody>
                <a:bodyPr/>
                <a:lstStyle/>
                <a:p>
                  <a:pPr algn="ctr"/>
                  <a:r>
                    <a:rPr lang="ru-RU" sz="2000" b="1" i="0"/>
                    <a:t>Сводные</a:t>
                  </a:r>
                  <a:endParaRPr lang="ru-RU"/>
                </a:p>
              </p:txBody>
            </p:sp>
            <p:sp>
              <p:nvSpPr>
                <p:cNvPr id="19476" name="Text Box 349"/>
                <p:cNvSpPr txBox="1">
                  <a:spLocks noChangeArrowheads="1"/>
                </p:cNvSpPr>
                <p:nvPr/>
              </p:nvSpPr>
              <p:spPr bwMode="auto">
                <a:xfrm>
                  <a:off x="5897" y="6962"/>
                  <a:ext cx="2881" cy="817"/>
                </a:xfrm>
                <a:prstGeom prst="rect">
                  <a:avLst/>
                </a:prstGeom>
                <a:solidFill>
                  <a:srgbClr val="FFFFFF"/>
                </a:solidFill>
                <a:ln w="9525">
                  <a:solidFill>
                    <a:srgbClr val="000000"/>
                  </a:solidFill>
                  <a:miter lim="800000"/>
                  <a:headEnd/>
                  <a:tailEnd/>
                </a:ln>
              </p:spPr>
              <p:txBody>
                <a:bodyPr/>
                <a:lstStyle/>
                <a:p>
                  <a:r>
                    <a:rPr lang="ru-RU" sz="2000" b="1" i="0"/>
                    <a:t>Объемные</a:t>
                  </a:r>
                  <a:endParaRPr lang="ru-RU"/>
                </a:p>
              </p:txBody>
            </p:sp>
            <p:sp>
              <p:nvSpPr>
                <p:cNvPr id="19477" name="Text Box 350"/>
                <p:cNvSpPr txBox="1">
                  <a:spLocks noChangeArrowheads="1"/>
                </p:cNvSpPr>
                <p:nvPr/>
              </p:nvSpPr>
              <p:spPr bwMode="auto">
                <a:xfrm>
                  <a:off x="5897" y="8192"/>
                  <a:ext cx="2881" cy="817"/>
                </a:xfrm>
                <a:prstGeom prst="rect">
                  <a:avLst/>
                </a:prstGeom>
                <a:solidFill>
                  <a:srgbClr val="FFFFFF"/>
                </a:solidFill>
                <a:ln w="9525">
                  <a:solidFill>
                    <a:srgbClr val="000000"/>
                  </a:solidFill>
                  <a:miter lim="800000"/>
                  <a:headEnd/>
                  <a:tailEnd/>
                </a:ln>
              </p:spPr>
              <p:txBody>
                <a:bodyPr/>
                <a:lstStyle/>
                <a:p>
                  <a:r>
                    <a:rPr lang="ru-RU" sz="2000" b="1" i="0"/>
                    <a:t>Расчетные</a:t>
                  </a:r>
                  <a:endParaRPr lang="ru-RU"/>
                </a:p>
              </p:txBody>
            </p:sp>
            <p:sp>
              <p:nvSpPr>
                <p:cNvPr id="19478" name="Line 351"/>
                <p:cNvSpPr>
                  <a:spLocks noChangeShapeType="1"/>
                </p:cNvSpPr>
                <p:nvPr/>
              </p:nvSpPr>
              <p:spPr bwMode="auto">
                <a:xfrm>
                  <a:off x="4997" y="4622"/>
                  <a:ext cx="1" cy="1800"/>
                </a:xfrm>
                <a:prstGeom prst="line">
                  <a:avLst/>
                </a:prstGeom>
                <a:noFill/>
                <a:ln w="38100">
                  <a:solidFill>
                    <a:srgbClr val="FFFF00"/>
                  </a:solidFill>
                  <a:round/>
                  <a:headEnd/>
                  <a:tailEnd/>
                </a:ln>
              </p:spPr>
              <p:txBody>
                <a:bodyPr/>
                <a:lstStyle/>
                <a:p>
                  <a:endParaRPr lang="ru-RU"/>
                </a:p>
              </p:txBody>
            </p:sp>
            <p:sp>
              <p:nvSpPr>
                <p:cNvPr id="19479" name="Line 352"/>
                <p:cNvSpPr>
                  <a:spLocks noChangeShapeType="1"/>
                </p:cNvSpPr>
                <p:nvPr/>
              </p:nvSpPr>
              <p:spPr bwMode="auto">
                <a:xfrm>
                  <a:off x="4997" y="6422"/>
                  <a:ext cx="180" cy="1"/>
                </a:xfrm>
                <a:prstGeom prst="line">
                  <a:avLst/>
                </a:prstGeom>
                <a:noFill/>
                <a:ln w="38100">
                  <a:solidFill>
                    <a:srgbClr val="FFFF00"/>
                  </a:solidFill>
                  <a:round/>
                  <a:headEnd/>
                  <a:tailEnd type="triangle" w="med" len="med"/>
                </a:ln>
              </p:spPr>
              <p:txBody>
                <a:bodyPr/>
                <a:lstStyle/>
                <a:p>
                  <a:endParaRPr lang="ru-RU"/>
                </a:p>
              </p:txBody>
            </p:sp>
            <p:sp>
              <p:nvSpPr>
                <p:cNvPr id="19480" name="Line 353"/>
                <p:cNvSpPr>
                  <a:spLocks noChangeShapeType="1"/>
                </p:cNvSpPr>
                <p:nvPr/>
              </p:nvSpPr>
              <p:spPr bwMode="auto">
                <a:xfrm>
                  <a:off x="4997" y="5163"/>
                  <a:ext cx="180" cy="1"/>
                </a:xfrm>
                <a:prstGeom prst="line">
                  <a:avLst/>
                </a:prstGeom>
                <a:noFill/>
                <a:ln w="38100">
                  <a:solidFill>
                    <a:srgbClr val="FFFF00"/>
                  </a:solidFill>
                  <a:round/>
                  <a:headEnd/>
                  <a:tailEnd type="triangle" w="med" len="med"/>
                </a:ln>
              </p:spPr>
              <p:txBody>
                <a:bodyPr/>
                <a:lstStyle/>
                <a:p>
                  <a:endParaRPr lang="ru-RU"/>
                </a:p>
              </p:txBody>
            </p:sp>
            <p:sp>
              <p:nvSpPr>
                <p:cNvPr id="19481" name="Line 354"/>
                <p:cNvSpPr>
                  <a:spLocks noChangeShapeType="1"/>
                </p:cNvSpPr>
                <p:nvPr/>
              </p:nvSpPr>
              <p:spPr bwMode="auto">
                <a:xfrm>
                  <a:off x="5537" y="6677"/>
                  <a:ext cx="1" cy="1799"/>
                </a:xfrm>
                <a:prstGeom prst="line">
                  <a:avLst/>
                </a:prstGeom>
                <a:noFill/>
                <a:ln w="38100">
                  <a:solidFill>
                    <a:srgbClr val="FFFF00"/>
                  </a:solidFill>
                  <a:round/>
                  <a:headEnd/>
                  <a:tailEnd/>
                </a:ln>
              </p:spPr>
              <p:txBody>
                <a:bodyPr/>
                <a:lstStyle/>
                <a:p>
                  <a:endParaRPr lang="ru-RU"/>
                </a:p>
              </p:txBody>
            </p:sp>
            <p:sp>
              <p:nvSpPr>
                <p:cNvPr id="19482" name="Line 355"/>
                <p:cNvSpPr>
                  <a:spLocks noChangeShapeType="1"/>
                </p:cNvSpPr>
                <p:nvPr/>
              </p:nvSpPr>
              <p:spPr bwMode="auto">
                <a:xfrm>
                  <a:off x="5537" y="8477"/>
                  <a:ext cx="360" cy="1"/>
                </a:xfrm>
                <a:prstGeom prst="line">
                  <a:avLst/>
                </a:prstGeom>
                <a:noFill/>
                <a:ln w="38100">
                  <a:solidFill>
                    <a:srgbClr val="FFFF00"/>
                  </a:solidFill>
                  <a:round/>
                  <a:headEnd/>
                  <a:tailEnd type="triangle" w="med" len="med"/>
                </a:ln>
              </p:spPr>
              <p:txBody>
                <a:bodyPr/>
                <a:lstStyle/>
                <a:p>
                  <a:endParaRPr lang="ru-RU"/>
                </a:p>
              </p:txBody>
            </p:sp>
            <p:sp>
              <p:nvSpPr>
                <p:cNvPr id="19483" name="Line 356"/>
                <p:cNvSpPr>
                  <a:spLocks noChangeShapeType="1"/>
                </p:cNvSpPr>
                <p:nvPr/>
              </p:nvSpPr>
              <p:spPr bwMode="auto">
                <a:xfrm>
                  <a:off x="5537" y="7322"/>
                  <a:ext cx="360" cy="1"/>
                </a:xfrm>
                <a:prstGeom prst="line">
                  <a:avLst/>
                </a:prstGeom>
                <a:noFill/>
                <a:ln w="38100">
                  <a:solidFill>
                    <a:srgbClr val="FFFF00"/>
                  </a:solidFill>
                  <a:round/>
                  <a:headEnd/>
                  <a:tailEnd type="triangle" w="med" len="med"/>
                </a:ln>
              </p:spPr>
              <p:txBody>
                <a:bodyPr/>
                <a:lstStyle/>
                <a:p>
                  <a:endParaRPr lang="ru-RU"/>
                </a:p>
              </p:txBody>
            </p:sp>
          </p:grpSp>
          <p:sp>
            <p:nvSpPr>
              <p:cNvPr id="19469" name="Line 357"/>
              <p:cNvSpPr>
                <a:spLocks noChangeShapeType="1"/>
              </p:cNvSpPr>
              <p:nvPr/>
            </p:nvSpPr>
            <p:spPr bwMode="auto">
              <a:xfrm>
                <a:off x="13458" y="4053"/>
                <a:ext cx="1" cy="1725"/>
              </a:xfrm>
              <a:prstGeom prst="line">
                <a:avLst/>
              </a:prstGeom>
              <a:noFill/>
              <a:ln w="38100">
                <a:solidFill>
                  <a:srgbClr val="FFFF00"/>
                </a:solidFill>
                <a:round/>
                <a:headEnd/>
                <a:tailEnd/>
              </a:ln>
            </p:spPr>
            <p:txBody>
              <a:bodyPr/>
              <a:lstStyle/>
              <a:p>
                <a:endParaRPr lang="ru-RU"/>
              </a:p>
            </p:txBody>
          </p:sp>
          <p:sp>
            <p:nvSpPr>
              <p:cNvPr id="19470" name="Line 358"/>
              <p:cNvSpPr>
                <a:spLocks noChangeShapeType="1"/>
              </p:cNvSpPr>
              <p:nvPr/>
            </p:nvSpPr>
            <p:spPr bwMode="auto">
              <a:xfrm flipH="1">
                <a:off x="13023" y="4773"/>
                <a:ext cx="446" cy="1"/>
              </a:xfrm>
              <a:prstGeom prst="line">
                <a:avLst/>
              </a:prstGeom>
              <a:noFill/>
              <a:ln w="38100">
                <a:solidFill>
                  <a:srgbClr val="FFFF00"/>
                </a:solidFill>
                <a:round/>
                <a:headEnd/>
                <a:tailEnd type="triangle" w="med" len="med"/>
              </a:ln>
            </p:spPr>
            <p:txBody>
              <a:bodyPr/>
              <a:lstStyle/>
              <a:p>
                <a:endParaRPr lang="ru-RU"/>
              </a:p>
            </p:txBody>
          </p:sp>
          <p:sp>
            <p:nvSpPr>
              <p:cNvPr id="19471" name="Line 359"/>
              <p:cNvSpPr>
                <a:spLocks noChangeShapeType="1"/>
              </p:cNvSpPr>
              <p:nvPr/>
            </p:nvSpPr>
            <p:spPr bwMode="auto">
              <a:xfrm flipH="1">
                <a:off x="13023" y="5808"/>
                <a:ext cx="446" cy="1"/>
              </a:xfrm>
              <a:prstGeom prst="line">
                <a:avLst/>
              </a:prstGeom>
              <a:noFill/>
              <a:ln w="38100">
                <a:solidFill>
                  <a:srgbClr val="FFFF00"/>
                </a:solidFill>
                <a:round/>
                <a:headEnd/>
                <a:tailEnd type="triangle" w="med" len="med"/>
              </a:ln>
            </p:spPr>
            <p:txBody>
              <a:bodyPr/>
              <a:lstStyle/>
              <a:p>
                <a:endParaRPr lang="ru-RU"/>
              </a:p>
            </p:txBody>
          </p:sp>
          <p:sp>
            <p:nvSpPr>
              <p:cNvPr id="19472" name="Line 360"/>
              <p:cNvSpPr>
                <a:spLocks noChangeShapeType="1"/>
              </p:cNvSpPr>
              <p:nvPr/>
            </p:nvSpPr>
            <p:spPr bwMode="auto">
              <a:xfrm flipH="1">
                <a:off x="5623" y="2433"/>
                <a:ext cx="3335" cy="539"/>
              </a:xfrm>
              <a:prstGeom prst="line">
                <a:avLst/>
              </a:prstGeom>
              <a:noFill/>
              <a:ln w="38100">
                <a:solidFill>
                  <a:srgbClr val="FFFF00"/>
                </a:solidFill>
                <a:round/>
                <a:headEnd/>
                <a:tailEnd type="triangle" w="med" len="med"/>
              </a:ln>
            </p:spPr>
            <p:txBody>
              <a:bodyPr/>
              <a:lstStyle/>
              <a:p>
                <a:endParaRPr lang="ru-RU"/>
              </a:p>
            </p:txBody>
          </p:sp>
          <p:sp>
            <p:nvSpPr>
              <p:cNvPr id="19473" name="Line 361"/>
              <p:cNvSpPr>
                <a:spLocks noChangeShapeType="1"/>
              </p:cNvSpPr>
              <p:nvPr/>
            </p:nvSpPr>
            <p:spPr bwMode="auto">
              <a:xfrm>
                <a:off x="8958" y="2433"/>
                <a:ext cx="2726" cy="539"/>
              </a:xfrm>
              <a:prstGeom prst="line">
                <a:avLst/>
              </a:prstGeom>
              <a:noFill/>
              <a:ln w="38100">
                <a:solidFill>
                  <a:srgbClr val="FFFF00"/>
                </a:solidFill>
                <a:round/>
                <a:headEnd/>
                <a:tailEnd type="triangle" w="med" len="med"/>
              </a:ln>
            </p:spPr>
            <p:txBody>
              <a:bodyPr/>
              <a:lstStyle/>
              <a:p>
                <a:endParaRPr lang="ru-RU"/>
              </a:p>
            </p:txBody>
          </p:sp>
        </p:grpSp>
      </p:grpSp>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Rectangle 4"/>
          <p:cNvSpPr>
            <a:spLocks noGrp="1" noChangeArrowheads="1"/>
          </p:cNvSpPr>
          <p:nvPr>
            <p:ph type="title"/>
          </p:nvPr>
        </p:nvSpPr>
        <p:spPr>
          <a:xfrm>
            <a:off x="457200" y="277813"/>
            <a:ext cx="8229600" cy="6246812"/>
          </a:xfrm>
        </p:spPr>
        <p:txBody>
          <a:bodyPr/>
          <a:lstStyle/>
          <a:p>
            <a:pPr algn="l" eaLnBrk="1" hangingPunct="1">
              <a:defRPr/>
            </a:pPr>
            <a:r>
              <a:rPr lang="ru-RU" sz="2400" smtClean="0"/>
              <a:t/>
            </a:r>
            <a:br>
              <a:rPr lang="ru-RU" sz="2400" smtClean="0"/>
            </a:br>
            <a:r>
              <a:rPr lang="ru-RU" sz="2800" b="0" smtClean="0">
                <a:solidFill>
                  <a:schemeClr val="tx1"/>
                </a:solidFill>
                <a:latin typeface="Arial Unicode MS" pitchFamily="34" charset="-128"/>
              </a:rPr>
              <a:t>Абсолютные величины всегда являются именованными числам:</a:t>
            </a:r>
            <a:br>
              <a:rPr lang="ru-RU" sz="2800" b="0" smtClean="0">
                <a:solidFill>
                  <a:schemeClr val="tx1"/>
                </a:solidFill>
                <a:latin typeface="Arial Unicode MS" pitchFamily="34" charset="-128"/>
              </a:rPr>
            </a:br>
            <a:r>
              <a:rPr lang="ru-RU" sz="2800" b="0" smtClean="0">
                <a:solidFill>
                  <a:schemeClr val="tx1"/>
                </a:solidFill>
                <a:latin typeface="Arial Unicode MS" pitchFamily="34" charset="-128"/>
              </a:rPr>
              <a:t>1) натуральные единицы измерения – кг, шт., м, кв.м и т.д.;</a:t>
            </a:r>
            <a:br>
              <a:rPr lang="ru-RU" sz="2800" b="0" smtClean="0">
                <a:solidFill>
                  <a:schemeClr val="tx1"/>
                </a:solidFill>
                <a:latin typeface="Arial Unicode MS" pitchFamily="34" charset="-128"/>
              </a:rPr>
            </a:br>
            <a:r>
              <a:rPr lang="ru-RU" sz="2800" b="0" smtClean="0">
                <a:solidFill>
                  <a:schemeClr val="tx1"/>
                </a:solidFill>
                <a:latin typeface="Arial Unicode MS" pitchFamily="34" charset="-128"/>
              </a:rPr>
              <a:t>2) стоимостные единицы измерения – руб.;</a:t>
            </a:r>
            <a:br>
              <a:rPr lang="ru-RU" sz="2800" b="0" smtClean="0">
                <a:solidFill>
                  <a:schemeClr val="tx1"/>
                </a:solidFill>
                <a:latin typeface="Arial Unicode MS" pitchFamily="34" charset="-128"/>
              </a:rPr>
            </a:br>
            <a:r>
              <a:rPr lang="ru-RU" sz="2800" b="0" smtClean="0">
                <a:solidFill>
                  <a:schemeClr val="tx1"/>
                </a:solidFill>
                <a:latin typeface="Arial Unicode MS" pitchFamily="34" charset="-128"/>
              </a:rPr>
              <a:t>3) трудовые единицы измерения – человеко-дни, человеко-часы.</a:t>
            </a:r>
            <a:br>
              <a:rPr lang="ru-RU" sz="2800" b="0" smtClean="0">
                <a:solidFill>
                  <a:schemeClr val="tx1"/>
                </a:solidFill>
                <a:latin typeface="Arial Unicode MS" pitchFamily="34" charset="-128"/>
              </a:rPr>
            </a:br>
            <a:r>
              <a:rPr lang="ru-RU" sz="2800" b="0" smtClean="0">
                <a:solidFill>
                  <a:schemeClr val="tx1"/>
                </a:solidFill>
                <a:latin typeface="Arial Unicode MS" pitchFamily="34" charset="-128"/>
              </a:rPr>
              <a:t>Абсолютные статистические величины широко используют в анализе и прогнозировании состояния и развития явлений общественной</a:t>
            </a:r>
            <a:r>
              <a:rPr lang="ru-RU" sz="4000" smtClean="0"/>
              <a:t> </a:t>
            </a:r>
            <a:r>
              <a:rPr lang="ru-RU" sz="2800" b="0" smtClean="0">
                <a:solidFill>
                  <a:schemeClr val="tx1"/>
                </a:solidFill>
                <a:latin typeface="Arial Unicode MS" pitchFamily="34" charset="-128"/>
              </a:rPr>
              <a:t>жизни.</a:t>
            </a:r>
          </a:p>
        </p:txBody>
      </p:sp>
    </p:spTree>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9" name="Rectangle 7"/>
          <p:cNvSpPr>
            <a:spLocks noGrp="1" noChangeArrowheads="1"/>
          </p:cNvSpPr>
          <p:nvPr>
            <p:ph type="title"/>
          </p:nvPr>
        </p:nvSpPr>
        <p:spPr>
          <a:xfrm>
            <a:off x="457200" y="277813"/>
            <a:ext cx="8229600" cy="5959475"/>
          </a:xfrm>
        </p:spPr>
        <p:txBody>
          <a:bodyPr/>
          <a:lstStyle/>
          <a:p>
            <a:pPr algn="l" eaLnBrk="1" hangingPunct="1">
              <a:defRPr/>
            </a:pPr>
            <a:r>
              <a:rPr lang="ru-RU" sz="2400" dirty="0" smtClean="0"/>
              <a:t>   </a:t>
            </a:r>
            <a:r>
              <a:rPr lang="ru-RU" sz="2800" b="0" dirty="0" smtClean="0">
                <a:solidFill>
                  <a:schemeClr val="tx1"/>
                </a:solidFill>
                <a:latin typeface="Arial Unicode MS" pitchFamily="34" charset="-128"/>
              </a:rPr>
              <a:t>Относительные  показатели - это результат деления двух абсолютных показателей, т.е. – это производный вторичный показатель</a:t>
            </a:r>
            <a:r>
              <a:rPr lang="ru-RU" sz="2800" dirty="0" smtClean="0">
                <a:latin typeface="Arial Unicode MS" pitchFamily="34" charset="-128"/>
              </a:rPr>
              <a:t>.</a:t>
            </a:r>
            <a:br>
              <a:rPr lang="ru-RU" sz="2800" dirty="0" smtClean="0">
                <a:latin typeface="Arial Unicode MS" pitchFamily="34" charset="-128"/>
              </a:rPr>
            </a:br>
            <a:r>
              <a:rPr lang="ru-RU" sz="2800" dirty="0" smtClean="0">
                <a:latin typeface="Arial Unicode MS" pitchFamily="34" charset="-128"/>
              </a:rPr>
              <a:t/>
            </a:r>
            <a:br>
              <a:rPr lang="ru-RU" sz="2800" dirty="0" smtClean="0">
                <a:latin typeface="Arial Unicode MS" pitchFamily="34" charset="-128"/>
              </a:rPr>
            </a:br>
            <a:r>
              <a:rPr lang="ru-RU" sz="2800" dirty="0" smtClean="0">
                <a:latin typeface="Arial Unicode MS" pitchFamily="34" charset="-128"/>
              </a:rPr>
              <a:t/>
            </a:r>
            <a:br>
              <a:rPr lang="ru-RU" sz="2800" dirty="0" smtClean="0">
                <a:latin typeface="Arial Unicode MS" pitchFamily="34" charset="-128"/>
              </a:rPr>
            </a:br>
            <a:r>
              <a:rPr lang="ru-RU" sz="2800" dirty="0" smtClean="0">
                <a:latin typeface="Arial Unicode MS" pitchFamily="34" charset="-128"/>
              </a:rPr>
              <a:t/>
            </a:r>
            <a:br>
              <a:rPr lang="ru-RU" sz="2800" dirty="0" smtClean="0">
                <a:latin typeface="Arial Unicode MS" pitchFamily="34" charset="-128"/>
              </a:rPr>
            </a:br>
            <a:r>
              <a:rPr lang="ru-RU" sz="2800" b="0" dirty="0" smtClean="0">
                <a:solidFill>
                  <a:schemeClr val="tx1"/>
                </a:solidFill>
                <a:latin typeface="Arial Unicode MS" pitchFamily="34" charset="-128"/>
              </a:rPr>
              <a:t>где:   АП1 называется текущим показателем;</a:t>
            </a:r>
            <a:br>
              <a:rPr lang="ru-RU" sz="2800" b="0" dirty="0" smtClean="0">
                <a:solidFill>
                  <a:schemeClr val="tx1"/>
                </a:solidFill>
                <a:latin typeface="Arial Unicode MS" pitchFamily="34" charset="-128"/>
              </a:rPr>
            </a:br>
            <a:r>
              <a:rPr lang="ru-RU" sz="2800" b="0" dirty="0" smtClean="0">
                <a:solidFill>
                  <a:schemeClr val="tx1"/>
                </a:solidFill>
                <a:latin typeface="Arial Unicode MS" pitchFamily="34" charset="-128"/>
              </a:rPr>
              <a:t>         АП2 – основание или база сравнения.</a:t>
            </a:r>
            <a:br>
              <a:rPr lang="ru-RU" sz="2800" b="0" dirty="0" smtClean="0">
                <a:solidFill>
                  <a:schemeClr val="tx1"/>
                </a:solidFill>
                <a:latin typeface="Arial Unicode MS" pitchFamily="34" charset="-128"/>
              </a:rPr>
            </a:br>
            <a:r>
              <a:rPr lang="ru-RU" sz="2800" b="0" dirty="0" smtClean="0">
                <a:solidFill>
                  <a:schemeClr val="tx1"/>
                </a:solidFill>
                <a:latin typeface="Arial Unicode MS" pitchFamily="34" charset="-128"/>
              </a:rPr>
              <a:t>Относительный показатель служит для:</a:t>
            </a:r>
            <a:br>
              <a:rPr lang="ru-RU" sz="2800" b="0" dirty="0" smtClean="0">
                <a:solidFill>
                  <a:schemeClr val="tx1"/>
                </a:solidFill>
                <a:latin typeface="Arial Unicode MS" pitchFamily="34" charset="-128"/>
              </a:rPr>
            </a:br>
            <a:r>
              <a:rPr lang="ru-RU" sz="2800" b="0" dirty="0" smtClean="0">
                <a:solidFill>
                  <a:schemeClr val="tx1"/>
                </a:solidFill>
                <a:latin typeface="Arial Unicode MS" pitchFamily="34" charset="-128"/>
              </a:rPr>
              <a:t>1) измерения интенсивности развития изучаемого процесса во времени;</a:t>
            </a:r>
            <a:br>
              <a:rPr lang="ru-RU" sz="2800" b="0" dirty="0" smtClean="0">
                <a:solidFill>
                  <a:schemeClr val="tx1"/>
                </a:solidFill>
                <a:latin typeface="Arial Unicode MS" pitchFamily="34" charset="-128"/>
              </a:rPr>
            </a:br>
            <a:r>
              <a:rPr lang="ru-RU" sz="2800" b="0" dirty="0" smtClean="0">
                <a:solidFill>
                  <a:schemeClr val="tx1"/>
                </a:solidFill>
                <a:latin typeface="Arial Unicode MS" pitchFamily="34" charset="-128"/>
              </a:rPr>
              <a:t>2) оценки уровня развития одного явления на фоне других взаимосвязанных с ним явлений;</a:t>
            </a:r>
            <a:br>
              <a:rPr lang="ru-RU" sz="2800" b="0" dirty="0" smtClean="0">
                <a:solidFill>
                  <a:schemeClr val="tx1"/>
                </a:solidFill>
                <a:latin typeface="Arial Unicode MS" pitchFamily="34" charset="-128"/>
              </a:rPr>
            </a:br>
            <a:r>
              <a:rPr lang="ru-RU" sz="2800" b="0" dirty="0" smtClean="0">
                <a:solidFill>
                  <a:schemeClr val="tx1"/>
                </a:solidFill>
                <a:latin typeface="Arial Unicode MS" pitchFamily="34" charset="-128"/>
              </a:rPr>
              <a:t>3) пространственно-территориального сравнения.</a:t>
            </a:r>
          </a:p>
        </p:txBody>
      </p:sp>
      <p:sp>
        <p:nvSpPr>
          <p:cNvPr id="1029"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p>
        </p:txBody>
      </p:sp>
      <p:graphicFrame>
        <p:nvGraphicFramePr>
          <p:cNvPr id="1026" name="Object 12"/>
          <p:cNvGraphicFramePr>
            <a:graphicFrameLocks noChangeAspect="1"/>
          </p:cNvGraphicFramePr>
          <p:nvPr/>
        </p:nvGraphicFramePr>
        <p:xfrm>
          <a:off x="1547813" y="1412875"/>
          <a:ext cx="6096000" cy="4064000"/>
        </p:xfrm>
        <a:graphic>
          <a:graphicData uri="http://schemas.openxmlformats.org/presentationml/2006/ole">
            <mc:AlternateContent xmlns:mc="http://schemas.openxmlformats.org/markup-compatibility/2006">
              <mc:Choice xmlns:v="urn:schemas-microsoft-com:vml" Requires="v">
                <p:oleObj spid="_x0000_s1028" name="Формула" r:id="rId3" imgW="914400" imgH="215640" progId="Equation.3">
                  <p:embed/>
                </p:oleObj>
              </mc:Choice>
              <mc:Fallback>
                <p:oleObj name="Формула" r:id="rId3" imgW="914400" imgH="215640" progId="Equation.3">
                  <p:embed/>
                  <p:pic>
                    <p:nvPicPr>
                      <p:cNvPr id="0" name="Object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7813" y="1412875"/>
                        <a:ext cx="6096000" cy="406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29"/>
          <p:cNvGraphicFramePr>
            <a:graphicFrameLocks noGrp="1" noChangeAspect="1"/>
          </p:cNvGraphicFramePr>
          <p:nvPr>
            <p:ph idx="1"/>
          </p:nvPr>
        </p:nvGraphicFramePr>
        <p:xfrm>
          <a:off x="2843213" y="1484313"/>
          <a:ext cx="2159000" cy="1004887"/>
        </p:xfrm>
        <a:graphic>
          <a:graphicData uri="http://schemas.openxmlformats.org/presentationml/2006/ole">
            <mc:AlternateContent xmlns:mc="http://schemas.openxmlformats.org/markup-compatibility/2006">
              <mc:Choice xmlns:v="urn:schemas-microsoft-com:vml" Requires="v">
                <p:oleObj spid="_x0000_s1029" name="Формула" r:id="rId5" imgW="927000" imgH="431640" progId="Equation.3">
                  <p:embed/>
                </p:oleObj>
              </mc:Choice>
              <mc:Fallback>
                <p:oleObj name="Формула" r:id="rId5" imgW="927000" imgH="431640" progId="Equation.3">
                  <p:embed/>
                  <p:pic>
                    <p:nvPicPr>
                      <p:cNvPr id="0" name="Object 2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43213" y="1484313"/>
                        <a:ext cx="2159000" cy="1004887"/>
                      </a:xfrm>
                      <a:prstGeom prst="rect">
                        <a:avLst/>
                      </a:prstGeom>
                      <a:solidFill>
                        <a:schemeClr val="tx1"/>
                      </a:solidFill>
                    </p:spPr>
                  </p:pic>
                </p:oleObj>
              </mc:Fallback>
            </mc:AlternateContent>
          </a:graphicData>
        </a:graphic>
      </p:graphicFrame>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8" name="Rectangle 4"/>
          <p:cNvSpPr>
            <a:spLocks noGrp="1" noChangeArrowheads="1"/>
          </p:cNvSpPr>
          <p:nvPr>
            <p:ph type="title"/>
          </p:nvPr>
        </p:nvSpPr>
        <p:spPr>
          <a:xfrm>
            <a:off x="468313" y="538163"/>
            <a:ext cx="8229600" cy="6319837"/>
          </a:xfrm>
        </p:spPr>
        <p:txBody>
          <a:bodyPr/>
          <a:lstStyle/>
          <a:p>
            <a:pPr algn="l" eaLnBrk="1" hangingPunct="1">
              <a:defRPr/>
            </a:pPr>
            <a:r>
              <a:rPr lang="ru-RU" sz="2800" smtClean="0">
                <a:solidFill>
                  <a:schemeClr val="tx1"/>
                </a:solidFill>
                <a:latin typeface="Arial Unicode MS" pitchFamily="34" charset="-128"/>
              </a:rPr>
              <a:t>                  Классификация ОП:</a:t>
            </a:r>
            <a:br>
              <a:rPr lang="ru-RU" sz="2800" smtClean="0">
                <a:solidFill>
                  <a:schemeClr val="tx1"/>
                </a:solidFill>
                <a:latin typeface="Arial Unicode MS" pitchFamily="34" charset="-128"/>
              </a:rPr>
            </a:br>
            <a:r>
              <a:rPr lang="ru-RU" sz="2800" smtClean="0">
                <a:solidFill>
                  <a:schemeClr val="tx1"/>
                </a:solidFill>
                <a:latin typeface="Arial Unicode MS" pitchFamily="34" charset="-128"/>
              </a:rPr>
              <a:t> </a:t>
            </a:r>
            <a:r>
              <a:rPr lang="ru-RU" sz="2800" b="0" smtClean="0">
                <a:solidFill>
                  <a:schemeClr val="tx1"/>
                </a:solidFill>
                <a:latin typeface="Arial Unicode MS" pitchFamily="34" charset="-128"/>
              </a:rPr>
              <a:t>1) динамики;</a:t>
            </a:r>
            <a:br>
              <a:rPr lang="ru-RU" sz="2800" b="0" smtClean="0">
                <a:solidFill>
                  <a:schemeClr val="tx1"/>
                </a:solidFill>
                <a:latin typeface="Arial Unicode MS" pitchFamily="34" charset="-128"/>
              </a:rPr>
            </a:br>
            <a:r>
              <a:rPr lang="ru-RU" sz="2800" b="0" smtClean="0">
                <a:solidFill>
                  <a:schemeClr val="tx1"/>
                </a:solidFill>
                <a:latin typeface="Arial Unicode MS" pitchFamily="34" charset="-128"/>
              </a:rPr>
              <a:t> 2) плана;</a:t>
            </a:r>
            <a:br>
              <a:rPr lang="ru-RU" sz="2800" b="0" smtClean="0">
                <a:solidFill>
                  <a:schemeClr val="tx1"/>
                </a:solidFill>
                <a:latin typeface="Arial Unicode MS" pitchFamily="34" charset="-128"/>
              </a:rPr>
            </a:br>
            <a:r>
              <a:rPr lang="ru-RU" sz="2800" b="0" smtClean="0">
                <a:solidFill>
                  <a:schemeClr val="tx1"/>
                </a:solidFill>
                <a:latin typeface="Arial Unicode MS" pitchFamily="34" charset="-128"/>
              </a:rPr>
              <a:t> 3) реализации плана;</a:t>
            </a:r>
            <a:br>
              <a:rPr lang="ru-RU" sz="2800" b="0" smtClean="0">
                <a:solidFill>
                  <a:schemeClr val="tx1"/>
                </a:solidFill>
                <a:latin typeface="Arial Unicode MS" pitchFamily="34" charset="-128"/>
              </a:rPr>
            </a:br>
            <a:r>
              <a:rPr lang="ru-RU" sz="2800" b="0" smtClean="0">
                <a:solidFill>
                  <a:schemeClr val="tx1"/>
                </a:solidFill>
                <a:latin typeface="Arial Unicode MS" pitchFamily="34" charset="-128"/>
              </a:rPr>
              <a:t> 4) структуры;</a:t>
            </a:r>
            <a:br>
              <a:rPr lang="ru-RU" sz="2800" b="0" smtClean="0">
                <a:solidFill>
                  <a:schemeClr val="tx1"/>
                </a:solidFill>
                <a:latin typeface="Arial Unicode MS" pitchFamily="34" charset="-128"/>
              </a:rPr>
            </a:br>
            <a:r>
              <a:rPr lang="ru-RU" sz="2800" b="0" smtClean="0">
                <a:solidFill>
                  <a:schemeClr val="tx1"/>
                </a:solidFill>
                <a:latin typeface="Arial Unicode MS" pitchFamily="34" charset="-128"/>
              </a:rPr>
              <a:t> 5) координации;</a:t>
            </a:r>
            <a:br>
              <a:rPr lang="ru-RU" sz="2800" b="0" smtClean="0">
                <a:solidFill>
                  <a:schemeClr val="tx1"/>
                </a:solidFill>
                <a:latin typeface="Arial Unicode MS" pitchFamily="34" charset="-128"/>
              </a:rPr>
            </a:br>
            <a:r>
              <a:rPr lang="ru-RU" sz="2800" b="0" smtClean="0">
                <a:solidFill>
                  <a:schemeClr val="tx1"/>
                </a:solidFill>
                <a:latin typeface="Arial Unicode MS" pitchFamily="34" charset="-128"/>
              </a:rPr>
              <a:t> 6) интенсивности уровня экономического развития;</a:t>
            </a:r>
            <a:br>
              <a:rPr lang="ru-RU" sz="2800" b="0" smtClean="0">
                <a:solidFill>
                  <a:schemeClr val="tx1"/>
                </a:solidFill>
                <a:latin typeface="Arial Unicode MS" pitchFamily="34" charset="-128"/>
              </a:rPr>
            </a:br>
            <a:r>
              <a:rPr lang="ru-RU" sz="2800" b="0" smtClean="0">
                <a:solidFill>
                  <a:schemeClr val="tx1"/>
                </a:solidFill>
                <a:latin typeface="Arial Unicode MS" pitchFamily="34" charset="-128"/>
              </a:rPr>
              <a:t> 7)сравнения.</a:t>
            </a:r>
            <a:br>
              <a:rPr lang="ru-RU" sz="2800" b="0" smtClean="0">
                <a:solidFill>
                  <a:schemeClr val="tx1"/>
                </a:solidFill>
                <a:latin typeface="Arial Unicode MS" pitchFamily="34" charset="-128"/>
              </a:rPr>
            </a:br>
            <a:r>
              <a:rPr lang="ru-RU" sz="2800" b="0" smtClean="0">
                <a:solidFill>
                  <a:schemeClr val="tx1"/>
                </a:solidFill>
                <a:latin typeface="Arial Unicode MS" pitchFamily="34" charset="-128"/>
              </a:rPr>
              <a:t>         Рассмотрим два их этих показателей:</a:t>
            </a:r>
            <a:br>
              <a:rPr lang="ru-RU" sz="2800" b="0" smtClean="0">
                <a:solidFill>
                  <a:schemeClr val="tx1"/>
                </a:solidFill>
                <a:latin typeface="Arial Unicode MS" pitchFamily="34" charset="-128"/>
              </a:rPr>
            </a:br>
            <a:r>
              <a:rPr lang="ru-RU" sz="2800" smtClean="0">
                <a:solidFill>
                  <a:schemeClr val="tx1"/>
                </a:solidFill>
                <a:latin typeface="Arial Unicode MS" pitchFamily="34" charset="-128"/>
              </a:rPr>
              <a:t>1) </a:t>
            </a:r>
            <a:r>
              <a:rPr lang="ru-RU" sz="2800" b="0" smtClean="0">
                <a:solidFill>
                  <a:schemeClr val="tx1"/>
                </a:solidFill>
                <a:latin typeface="Arial Unicode MS" pitchFamily="34" charset="-128"/>
              </a:rPr>
              <a:t>ОПД= Текущий показатель / Базисный показатель</a:t>
            </a:r>
            <a:r>
              <a:rPr lang="ru-RU" sz="2800" smtClean="0">
                <a:solidFill>
                  <a:schemeClr val="tx1"/>
                </a:solidFill>
                <a:latin typeface="Arial Unicode MS" pitchFamily="34" charset="-128"/>
              </a:rPr>
              <a:t/>
            </a:r>
            <a:br>
              <a:rPr lang="ru-RU" sz="2800" smtClean="0">
                <a:solidFill>
                  <a:schemeClr val="tx1"/>
                </a:solidFill>
                <a:latin typeface="Arial Unicode MS" pitchFamily="34" charset="-128"/>
              </a:rPr>
            </a:br>
            <a:r>
              <a:rPr lang="ru-RU" sz="2800" b="0" smtClean="0">
                <a:solidFill>
                  <a:schemeClr val="tx1"/>
                </a:solidFill>
                <a:latin typeface="Arial Unicode MS" pitchFamily="34" charset="-128"/>
              </a:rPr>
              <a:t>4) ОПС= Показатель, характеризующий часть совокупности / Показатель по всей совокупности в целом</a:t>
            </a:r>
            <a:br>
              <a:rPr lang="ru-RU" sz="2800" b="0" smtClean="0">
                <a:solidFill>
                  <a:schemeClr val="tx1"/>
                </a:solidFill>
                <a:latin typeface="Arial Unicode MS" pitchFamily="34" charset="-128"/>
              </a:rPr>
            </a:br>
            <a:r>
              <a:rPr lang="ru-RU" smtClean="0"/>
              <a:t> </a:t>
            </a:r>
          </a:p>
        </p:txBody>
      </p:sp>
      <p:sp>
        <p:nvSpPr>
          <p:cNvPr id="21507"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p>
        </p:txBody>
      </p:sp>
      <p:sp>
        <p:nvSpPr>
          <p:cNvPr id="21508" name="Rectangle 7"/>
          <p:cNvSpPr>
            <a:spLocks noChangeArrowheads="1"/>
          </p:cNvSpPr>
          <p:nvPr/>
        </p:nvSpPr>
        <p:spPr bwMode="auto">
          <a:xfrm>
            <a:off x="0" y="428625"/>
            <a:ext cx="9144000" cy="0"/>
          </a:xfrm>
          <a:prstGeom prst="rect">
            <a:avLst/>
          </a:prstGeom>
          <a:noFill/>
          <a:ln w="9525">
            <a:noFill/>
            <a:miter lim="800000"/>
            <a:headEnd/>
            <a:tailEnd/>
          </a:ln>
        </p:spPr>
        <p:txBody>
          <a:bodyPr wrap="none" anchor="ctr">
            <a:spAutoFit/>
          </a:bodyPr>
          <a:lstStyle/>
          <a:p>
            <a:endParaRPr lang="ru-RU"/>
          </a:p>
        </p:txBody>
      </p:sp>
      <p:sp>
        <p:nvSpPr>
          <p:cNvPr id="21509"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p>
        </p:txBody>
      </p:sp>
      <p:sp>
        <p:nvSpPr>
          <p:cNvPr id="21510" name="Rectangle 10"/>
          <p:cNvSpPr>
            <a:spLocks noChangeArrowheads="1"/>
          </p:cNvSpPr>
          <p:nvPr/>
        </p:nvSpPr>
        <p:spPr bwMode="auto">
          <a:xfrm>
            <a:off x="0" y="428625"/>
            <a:ext cx="9144000" cy="0"/>
          </a:xfrm>
          <a:prstGeom prst="rect">
            <a:avLst/>
          </a:prstGeom>
          <a:noFill/>
          <a:ln w="9525">
            <a:noFill/>
            <a:miter lim="800000"/>
            <a:headEnd/>
            <a:tailEnd/>
          </a:ln>
        </p:spPr>
        <p:txBody>
          <a:bodyPr wrap="none" anchor="ctr">
            <a:spAutoFit/>
          </a:bodyPr>
          <a:lstStyle/>
          <a:p>
            <a:endParaRPr lang="ru-RU"/>
          </a:p>
        </p:txBody>
      </p:sp>
    </p:spTree>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000" name="Rectangle 8"/>
          <p:cNvSpPr>
            <a:spLocks noGrp="1" noChangeArrowheads="1"/>
          </p:cNvSpPr>
          <p:nvPr>
            <p:ph type="title"/>
          </p:nvPr>
        </p:nvSpPr>
        <p:spPr>
          <a:xfrm>
            <a:off x="457200" y="277813"/>
            <a:ext cx="8229600" cy="6175375"/>
          </a:xfrm>
        </p:spPr>
        <p:txBody>
          <a:bodyPr/>
          <a:lstStyle/>
          <a:p>
            <a:pPr algn="l" eaLnBrk="1" hangingPunct="1">
              <a:defRPr/>
            </a:pPr>
            <a:r>
              <a:rPr lang="ru-RU" sz="2800" b="0" smtClean="0">
                <a:solidFill>
                  <a:schemeClr val="tx1"/>
                </a:solidFill>
                <a:latin typeface="Arial Unicode MS" pitchFamily="34" charset="-128"/>
              </a:rPr>
              <a:t>       Индивидуальные величины характеризуют отдельный объект или отдельную единицу совокупности: предприятие, фирму, банк, домохозяйство. </a:t>
            </a:r>
            <a:br>
              <a:rPr lang="ru-RU" sz="2800" b="0" smtClean="0">
                <a:solidFill>
                  <a:schemeClr val="tx1"/>
                </a:solidFill>
                <a:latin typeface="Arial Unicode MS" pitchFamily="34" charset="-128"/>
              </a:rPr>
            </a:br>
            <a:r>
              <a:rPr lang="ru-RU" sz="2800" b="0" smtClean="0">
                <a:solidFill>
                  <a:schemeClr val="tx1"/>
                </a:solidFill>
                <a:latin typeface="Arial Unicode MS" pitchFamily="34" charset="-128"/>
              </a:rPr>
              <a:t>       Индивидуальные абсолютные показатели получают непосредственно в процессе статистического наблюдения как результат замера, взвешивания, подсчета и оценки изучаемого количественного признака. </a:t>
            </a:r>
            <a:br>
              <a:rPr lang="ru-RU" sz="2800" b="0" smtClean="0">
                <a:solidFill>
                  <a:schemeClr val="tx1"/>
                </a:solidFill>
                <a:latin typeface="Arial Unicode MS" pitchFamily="34" charset="-128"/>
              </a:rPr>
            </a:br>
            <a:r>
              <a:rPr lang="ru-RU" sz="2800" b="0" smtClean="0">
                <a:solidFill>
                  <a:schemeClr val="tx1"/>
                </a:solidFill>
                <a:latin typeface="Arial Unicode MS" pitchFamily="34" charset="-128"/>
              </a:rPr>
              <a:t>       На основе соотношения двух индивидуаль- ных абсолютных показателей, относящихся к одному и тому же объекту, получают индивидуальный относительный показатель. </a:t>
            </a: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ru-RU" sz="2800" smtClean="0"/>
              <a:t>Термин «Статистика» употребляется в различных значениях:</a:t>
            </a:r>
          </a:p>
        </p:txBody>
      </p:sp>
      <p:sp>
        <p:nvSpPr>
          <p:cNvPr id="16387" name="Rectangle 3"/>
          <p:cNvSpPr>
            <a:spLocks noGrp="1" noChangeArrowheads="1"/>
          </p:cNvSpPr>
          <p:nvPr>
            <p:ph type="body" idx="1"/>
          </p:nvPr>
        </p:nvSpPr>
        <p:spPr>
          <a:xfrm>
            <a:off x="395288" y="1628775"/>
            <a:ext cx="8497887" cy="4530725"/>
          </a:xfrm>
        </p:spPr>
        <p:txBody>
          <a:bodyPr/>
          <a:lstStyle/>
          <a:p>
            <a:pPr marL="609600" indent="-609600" eaLnBrk="1" hangingPunct="1">
              <a:defRPr/>
            </a:pPr>
            <a:r>
              <a:rPr lang="ru-RU" sz="2800" smtClean="0"/>
              <a:t>      Под статистикой понимается практическая деятельность по сбору, накоплению, обработке и анализу цифровых данных, характеризующих население, экономику, культуру, образование и другие стороны жизни общества</a:t>
            </a:r>
            <a:r>
              <a:rPr lang="ru-RU" smtClean="0"/>
              <a:t> </a:t>
            </a:r>
            <a:endParaRPr lang="ru-RU" sz="2800" b="1" smtClean="0"/>
          </a:p>
          <a:p>
            <a:pPr marL="609600" indent="-609600" eaLnBrk="1" hangingPunct="1">
              <a:defRPr/>
            </a:pPr>
            <a:r>
              <a:rPr lang="ru-RU" sz="2800" smtClean="0"/>
              <a:t>      Статистикой также называют науку, изучающую явления в жизни общества с их количественной стороны </a:t>
            </a:r>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p:cNvSpPr>
            <a:spLocks noGrp="1" noChangeArrowheads="1"/>
          </p:cNvSpPr>
          <p:nvPr>
            <p:ph type="title"/>
          </p:nvPr>
        </p:nvSpPr>
        <p:spPr>
          <a:xfrm>
            <a:off x="457200" y="277813"/>
            <a:ext cx="8229600" cy="6319837"/>
          </a:xfrm>
        </p:spPr>
        <p:txBody>
          <a:bodyPr/>
          <a:lstStyle/>
          <a:p>
            <a:pPr algn="l" eaLnBrk="1" hangingPunct="1">
              <a:defRPr/>
            </a:pPr>
            <a:r>
              <a:rPr lang="ru-RU" sz="2800" i="1" smtClean="0">
                <a:solidFill>
                  <a:schemeClr val="tx1"/>
                </a:solidFill>
                <a:latin typeface="Arial Unicode MS" pitchFamily="34" charset="-128"/>
              </a:rPr>
              <a:t>          Сводные показатели</a:t>
            </a:r>
            <a:r>
              <a:rPr lang="ru-RU" sz="2800" smtClean="0">
                <a:solidFill>
                  <a:schemeClr val="tx1"/>
                </a:solidFill>
                <a:latin typeface="Arial Unicode MS" pitchFamily="34" charset="-128"/>
              </a:rPr>
              <a:t> характеризуют итоговое значение признака по определенной совокупности единиц, получают их в результате сводки и группировки индивидуальных значений.</a:t>
            </a:r>
            <a:br>
              <a:rPr lang="ru-RU" sz="2800" smtClean="0">
                <a:solidFill>
                  <a:schemeClr val="tx1"/>
                </a:solidFill>
                <a:latin typeface="Arial Unicode MS" pitchFamily="34" charset="-128"/>
              </a:rPr>
            </a:br>
            <a:r>
              <a:rPr lang="ru-RU" sz="2800" i="1" smtClean="0">
                <a:solidFill>
                  <a:schemeClr val="tx1"/>
                </a:solidFill>
                <a:latin typeface="Arial Unicode MS" pitchFamily="34" charset="-128"/>
              </a:rPr>
              <a:t>Сводные показатели</a:t>
            </a:r>
            <a:r>
              <a:rPr lang="ru-RU" sz="2800" smtClean="0">
                <a:solidFill>
                  <a:schemeClr val="tx1"/>
                </a:solidFill>
                <a:latin typeface="Arial Unicode MS" pitchFamily="34" charset="-128"/>
              </a:rPr>
              <a:t> характеризуют группу единиц совокупности или всю совокупность в целом. Эти показатели бывают </a:t>
            </a:r>
            <a:r>
              <a:rPr lang="ru-RU" sz="2800" i="1" smtClean="0">
                <a:solidFill>
                  <a:schemeClr val="tx1"/>
                </a:solidFill>
                <a:latin typeface="Arial Unicode MS" pitchFamily="34" charset="-128"/>
              </a:rPr>
              <a:t>объемные</a:t>
            </a:r>
            <a:r>
              <a:rPr lang="ru-RU" sz="2800" smtClean="0">
                <a:solidFill>
                  <a:schemeClr val="tx1"/>
                </a:solidFill>
                <a:latin typeface="Arial Unicode MS" pitchFamily="34" charset="-128"/>
              </a:rPr>
              <a:t> и </a:t>
            </a:r>
            <a:r>
              <a:rPr lang="ru-RU" sz="2800" i="1" smtClean="0">
                <a:solidFill>
                  <a:schemeClr val="tx1"/>
                </a:solidFill>
                <a:latin typeface="Arial Unicode MS" pitchFamily="34" charset="-128"/>
              </a:rPr>
              <a:t>расчетные</a:t>
            </a:r>
            <a:r>
              <a:rPr lang="ru-RU" sz="2800" smtClean="0">
                <a:solidFill>
                  <a:schemeClr val="tx1"/>
                </a:solidFill>
                <a:latin typeface="Arial Unicode MS" pitchFamily="34" charset="-128"/>
              </a:rPr>
              <a:t>.</a:t>
            </a:r>
            <a:br>
              <a:rPr lang="ru-RU" sz="2800" smtClean="0">
                <a:solidFill>
                  <a:schemeClr val="tx1"/>
                </a:solidFill>
                <a:latin typeface="Arial Unicode MS" pitchFamily="34" charset="-128"/>
              </a:rPr>
            </a:br>
            <a:r>
              <a:rPr lang="ru-RU" sz="2800" i="1" smtClean="0">
                <a:solidFill>
                  <a:schemeClr val="tx1"/>
                </a:solidFill>
                <a:latin typeface="Arial Unicode MS" pitchFamily="34" charset="-128"/>
              </a:rPr>
              <a:t>Объемные показатели</a:t>
            </a:r>
            <a:r>
              <a:rPr lang="ru-RU" sz="2800" smtClean="0">
                <a:solidFill>
                  <a:schemeClr val="tx1"/>
                </a:solidFill>
                <a:latin typeface="Arial Unicode MS" pitchFamily="34" charset="-128"/>
              </a:rPr>
              <a:t> получают путем сложения значений признака отдельных единиц совокупности. Например, стоимость продукции фирмы – это абсолютный объемный показатель.</a:t>
            </a:r>
            <a:r>
              <a:rPr lang="ru-RU" sz="4000" smtClean="0"/>
              <a:t> </a:t>
            </a:r>
          </a:p>
        </p:txBody>
      </p:sp>
    </p:spTree>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0" name="Rectangle 4"/>
          <p:cNvSpPr>
            <a:spLocks noGrp="1" noChangeArrowheads="1"/>
          </p:cNvSpPr>
          <p:nvPr>
            <p:ph type="title"/>
          </p:nvPr>
        </p:nvSpPr>
        <p:spPr>
          <a:xfrm>
            <a:off x="457200" y="277813"/>
            <a:ext cx="8229600" cy="6246812"/>
          </a:xfrm>
        </p:spPr>
        <p:txBody>
          <a:bodyPr/>
          <a:lstStyle/>
          <a:p>
            <a:pPr algn="l" eaLnBrk="1" hangingPunct="1">
              <a:defRPr/>
            </a:pPr>
            <a:r>
              <a:rPr lang="ru-RU" sz="2800" smtClean="0">
                <a:solidFill>
                  <a:schemeClr val="tx1"/>
                </a:solidFill>
                <a:latin typeface="Arial Unicode MS" pitchFamily="34" charset="-128"/>
              </a:rPr>
              <a:t>          Например,  абсолютный  объемный показатель (ОФ)  –  стоимость  основных фондов отрасли получают путем сложения стоимости  основных  фондов  всех  </a:t>
            </a:r>
            <a:r>
              <a:rPr lang="en-US" sz="2800" smtClean="0">
                <a:solidFill>
                  <a:schemeClr val="tx1"/>
                </a:solidFill>
                <a:latin typeface="Arial Unicode MS" pitchFamily="34" charset="-128"/>
              </a:rPr>
              <a:t>k </a:t>
            </a:r>
            <a:r>
              <a:rPr lang="ru-RU" sz="2800" smtClean="0">
                <a:solidFill>
                  <a:schemeClr val="tx1"/>
                </a:solidFill>
                <a:latin typeface="Arial Unicode MS" pitchFamily="34" charset="-128"/>
              </a:rPr>
              <a:t>предприятий отрасли:</a:t>
            </a:r>
            <a:br>
              <a:rPr lang="ru-RU" sz="2800" smtClean="0">
                <a:solidFill>
                  <a:schemeClr val="tx1"/>
                </a:solidFill>
                <a:latin typeface="Arial Unicode MS" pitchFamily="34" charset="-128"/>
              </a:rPr>
            </a:br>
            <a:r>
              <a:rPr lang="ru-RU" sz="2800" smtClean="0">
                <a:solidFill>
                  <a:schemeClr val="tx1"/>
                </a:solidFill>
                <a:latin typeface="Arial Unicode MS" pitchFamily="34" charset="-128"/>
              </a:rPr>
              <a:t>               ОФ=ОФ1+ОФ2+...+ОФК</a:t>
            </a:r>
            <a:br>
              <a:rPr lang="ru-RU" sz="2800" smtClean="0">
                <a:solidFill>
                  <a:schemeClr val="tx1"/>
                </a:solidFill>
                <a:latin typeface="Arial Unicode MS" pitchFamily="34" charset="-128"/>
              </a:rPr>
            </a:br>
            <a:r>
              <a:rPr lang="ru-RU" sz="2800" smtClean="0">
                <a:solidFill>
                  <a:schemeClr val="tx1"/>
                </a:solidFill>
                <a:latin typeface="Arial Unicode MS" pitchFamily="34" charset="-128"/>
              </a:rPr>
              <a:t>          Численность  персонала   (ЧП)   этих предприятий тоже абсолютный объемный показатель:</a:t>
            </a:r>
            <a:br>
              <a:rPr lang="ru-RU" sz="2800" smtClean="0">
                <a:solidFill>
                  <a:schemeClr val="tx1"/>
                </a:solidFill>
                <a:latin typeface="Arial Unicode MS" pitchFamily="34" charset="-128"/>
              </a:rPr>
            </a:br>
            <a:r>
              <a:rPr lang="ru-RU" sz="2800" smtClean="0">
                <a:solidFill>
                  <a:schemeClr val="tx1"/>
                </a:solidFill>
                <a:latin typeface="Arial Unicode MS" pitchFamily="34" charset="-128"/>
              </a:rPr>
              <a:t>               ЧП=ЧП1+ЧП2+...+ЧПК</a:t>
            </a:r>
          </a:p>
        </p:txBody>
      </p:sp>
    </p:spTree>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8" name="Rectangle 4"/>
          <p:cNvSpPr>
            <a:spLocks noGrp="1" noChangeArrowheads="1"/>
          </p:cNvSpPr>
          <p:nvPr>
            <p:ph type="title"/>
          </p:nvPr>
        </p:nvSpPr>
        <p:spPr>
          <a:xfrm>
            <a:off x="457200" y="277813"/>
            <a:ext cx="8229600" cy="6246812"/>
          </a:xfrm>
        </p:spPr>
        <p:txBody>
          <a:bodyPr/>
          <a:lstStyle/>
          <a:p>
            <a:pPr algn="l" eaLnBrk="1" hangingPunct="1">
              <a:defRPr/>
            </a:pPr>
            <a:r>
              <a:rPr lang="ru-RU" sz="2800" dirty="0" smtClean="0">
                <a:solidFill>
                  <a:schemeClr val="tx1"/>
                </a:solidFill>
                <a:latin typeface="Arial Unicode MS" pitchFamily="34" charset="-128"/>
              </a:rPr>
              <a:t>              Абсолютный объемный показатель может сравниваться с другой абсолютной величиной,  тогда  получают  объемный относительный показатель. </a:t>
            </a:r>
            <a:br>
              <a:rPr lang="ru-RU" sz="2800" dirty="0" smtClean="0">
                <a:solidFill>
                  <a:schemeClr val="tx1"/>
                </a:solidFill>
                <a:latin typeface="Arial Unicode MS" pitchFamily="34" charset="-128"/>
              </a:rPr>
            </a:br>
            <a:r>
              <a:rPr lang="ru-RU" sz="2800" dirty="0" smtClean="0">
                <a:solidFill>
                  <a:schemeClr val="tx1"/>
                </a:solidFill>
                <a:latin typeface="Arial Unicode MS" pitchFamily="34" charset="-128"/>
              </a:rPr>
              <a:t/>
            </a:r>
            <a:br>
              <a:rPr lang="ru-RU" sz="2800" dirty="0" smtClean="0">
                <a:solidFill>
                  <a:schemeClr val="tx1"/>
                </a:solidFill>
                <a:latin typeface="Arial Unicode MS" pitchFamily="34" charset="-128"/>
              </a:rPr>
            </a:br>
            <a:r>
              <a:rPr lang="ru-RU" sz="2800" dirty="0" smtClean="0">
                <a:solidFill>
                  <a:schemeClr val="tx1"/>
                </a:solidFill>
                <a:latin typeface="Arial Unicode MS" pitchFamily="34" charset="-128"/>
              </a:rPr>
              <a:t/>
            </a:r>
            <a:br>
              <a:rPr lang="ru-RU" sz="2800" dirty="0" smtClean="0">
                <a:solidFill>
                  <a:schemeClr val="tx1"/>
                </a:solidFill>
                <a:latin typeface="Arial Unicode MS" pitchFamily="34" charset="-128"/>
              </a:rPr>
            </a:br>
            <a:r>
              <a:rPr lang="ru-RU" sz="2800" dirty="0" smtClean="0">
                <a:solidFill>
                  <a:schemeClr val="tx1"/>
                </a:solidFill>
                <a:latin typeface="Arial Unicode MS" pitchFamily="34" charset="-128"/>
              </a:rPr>
              <a:t/>
            </a:r>
            <a:br>
              <a:rPr lang="ru-RU" sz="2800" dirty="0" smtClean="0">
                <a:solidFill>
                  <a:schemeClr val="tx1"/>
                </a:solidFill>
                <a:latin typeface="Arial Unicode MS" pitchFamily="34" charset="-128"/>
              </a:rPr>
            </a:br>
            <a:r>
              <a:rPr lang="ru-RU" sz="2800" dirty="0" smtClean="0">
                <a:solidFill>
                  <a:schemeClr val="tx1"/>
                </a:solidFill>
                <a:latin typeface="Arial Unicode MS" pitchFamily="34" charset="-128"/>
              </a:rPr>
              <a:t>где:</a:t>
            </a:r>
            <a:br>
              <a:rPr lang="ru-RU" sz="2800" dirty="0" smtClean="0">
                <a:solidFill>
                  <a:schemeClr val="tx1"/>
                </a:solidFill>
                <a:latin typeface="Arial Unicode MS" pitchFamily="34" charset="-128"/>
              </a:rPr>
            </a:br>
            <a:r>
              <a:rPr lang="ru-RU" sz="2800" dirty="0" smtClean="0">
                <a:solidFill>
                  <a:schemeClr val="tx1"/>
                </a:solidFill>
                <a:latin typeface="Arial Unicode MS" pitchFamily="34" charset="-128"/>
              </a:rPr>
              <a:t>ОФ – стоимость основных фондов предприятий отрасли;</a:t>
            </a:r>
            <a:br>
              <a:rPr lang="ru-RU" sz="2800" dirty="0" smtClean="0">
                <a:solidFill>
                  <a:schemeClr val="tx1"/>
                </a:solidFill>
                <a:latin typeface="Arial Unicode MS" pitchFamily="34" charset="-128"/>
              </a:rPr>
            </a:br>
            <a:r>
              <a:rPr lang="ru-RU" sz="2800" dirty="0" smtClean="0">
                <a:solidFill>
                  <a:schemeClr val="tx1"/>
                </a:solidFill>
                <a:latin typeface="Arial Unicode MS" pitchFamily="34" charset="-128"/>
              </a:rPr>
              <a:t>ЧП – численность персонала предприятий отрасли;</a:t>
            </a:r>
            <a:br>
              <a:rPr lang="ru-RU" sz="2800" dirty="0" smtClean="0">
                <a:solidFill>
                  <a:schemeClr val="tx1"/>
                </a:solidFill>
                <a:latin typeface="Arial Unicode MS" pitchFamily="34" charset="-128"/>
              </a:rPr>
            </a:br>
            <a:r>
              <a:rPr lang="ru-RU" sz="2800" dirty="0" smtClean="0">
                <a:solidFill>
                  <a:schemeClr val="tx1"/>
                </a:solidFill>
                <a:latin typeface="Arial Unicode MS" pitchFamily="34" charset="-128"/>
              </a:rPr>
              <a:t>П1 – объемный относительный показатель (</a:t>
            </a:r>
            <a:r>
              <a:rPr lang="ru-RU" sz="2800" dirty="0" err="1" smtClean="0">
                <a:solidFill>
                  <a:schemeClr val="tx1"/>
                </a:solidFill>
                <a:latin typeface="Arial Unicode MS" pitchFamily="34" charset="-128"/>
              </a:rPr>
              <a:t>фондовооруженность</a:t>
            </a:r>
            <a:r>
              <a:rPr lang="ru-RU" sz="2800" dirty="0" smtClean="0">
                <a:solidFill>
                  <a:schemeClr val="tx1"/>
                </a:solidFill>
                <a:latin typeface="Arial Unicode MS" pitchFamily="34" charset="-128"/>
              </a:rPr>
              <a:t>).</a:t>
            </a:r>
          </a:p>
        </p:txBody>
      </p:sp>
      <p:sp>
        <p:nvSpPr>
          <p:cNvPr id="2052"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p>
        </p:txBody>
      </p:sp>
      <p:graphicFrame>
        <p:nvGraphicFramePr>
          <p:cNvPr id="2050" name="Object 5"/>
          <p:cNvGraphicFramePr>
            <a:graphicFrameLocks noChangeAspect="1"/>
          </p:cNvGraphicFramePr>
          <p:nvPr/>
        </p:nvGraphicFramePr>
        <p:xfrm>
          <a:off x="3203575" y="2279650"/>
          <a:ext cx="2232025" cy="1231900"/>
        </p:xfrm>
        <a:graphic>
          <a:graphicData uri="http://schemas.openxmlformats.org/presentationml/2006/ole">
            <mc:AlternateContent xmlns:mc="http://schemas.openxmlformats.org/markup-compatibility/2006">
              <mc:Choice xmlns:v="urn:schemas-microsoft-com:vml" Requires="v">
                <p:oleObj spid="_x0000_s2051" name="Формула" r:id="rId3" imgW="914400" imgH="508000" progId="Equation.3">
                  <p:embed/>
                </p:oleObj>
              </mc:Choice>
              <mc:Fallback>
                <p:oleObj name="Формула" r:id="rId3" imgW="914400" imgH="50800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3575" y="2279650"/>
                        <a:ext cx="2232025" cy="1231900"/>
                      </a:xfrm>
                      <a:prstGeom prst="rect">
                        <a:avLst/>
                      </a:prstGeom>
                      <a:solidFill>
                        <a:schemeClr val="tx1"/>
                      </a:solidFill>
                    </p:spPr>
                  </p:pic>
                </p:oleObj>
              </mc:Fallback>
            </mc:AlternateContent>
          </a:graphicData>
        </a:graphic>
      </p:graphicFrame>
    </p:spTree>
  </p:cSld>
  <p:clrMapOvr>
    <a:masterClrMapping/>
  </p:clrMapOvr>
  <p:transition spd="med">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8" name="Rectangle 6"/>
          <p:cNvSpPr>
            <a:spLocks noGrp="1" noChangeArrowheads="1"/>
          </p:cNvSpPr>
          <p:nvPr>
            <p:ph type="title"/>
          </p:nvPr>
        </p:nvSpPr>
        <p:spPr>
          <a:xfrm>
            <a:off x="468313" y="260350"/>
            <a:ext cx="8229600" cy="6246813"/>
          </a:xfrm>
        </p:spPr>
        <p:txBody>
          <a:bodyPr/>
          <a:lstStyle/>
          <a:p>
            <a:pPr algn="l" eaLnBrk="1" hangingPunct="1">
              <a:defRPr/>
            </a:pPr>
            <a:r>
              <a:rPr lang="ru-RU" sz="2800" smtClean="0">
                <a:solidFill>
                  <a:schemeClr val="tx1"/>
                </a:solidFill>
                <a:latin typeface="Arial Unicode MS" pitchFamily="34" charset="-128"/>
              </a:rPr>
              <a:t>         </a:t>
            </a:r>
            <a:r>
              <a:rPr lang="ru-RU" sz="2800" i="1" smtClean="0">
                <a:solidFill>
                  <a:schemeClr val="tx1"/>
                </a:solidFill>
                <a:latin typeface="Arial Unicode MS" pitchFamily="34" charset="-128"/>
              </a:rPr>
              <a:t>Расчетные показатели</a:t>
            </a:r>
            <a:r>
              <a:rPr lang="ru-RU" sz="2800" smtClean="0">
                <a:solidFill>
                  <a:schemeClr val="tx1"/>
                </a:solidFill>
                <a:latin typeface="Arial Unicode MS" pitchFamily="34" charset="-128"/>
              </a:rPr>
              <a:t> вычисляются по  различным  формулам,  используются при решении различных задач анализа. Они делятся на абсолютные и относительные.</a:t>
            </a:r>
            <a:br>
              <a:rPr lang="ru-RU" sz="2800" smtClean="0">
                <a:solidFill>
                  <a:schemeClr val="tx1"/>
                </a:solidFill>
                <a:latin typeface="Arial Unicode MS" pitchFamily="34" charset="-128"/>
              </a:rPr>
            </a:br>
            <a:r>
              <a:rPr lang="ru-RU" sz="2800" smtClean="0">
                <a:solidFill>
                  <a:schemeClr val="tx1"/>
                </a:solidFill>
                <a:latin typeface="Arial Unicode MS" pitchFamily="34" charset="-128"/>
              </a:rPr>
              <a:t>         Кроме классификации показателей по охвату единиц совокупности и форме выражения существует классификация по временному фактору, т.е. показатели на определенный момент времени. Например, численность студентов на 1 сентября 2011 года, или за определенный период времени, например, товарооборот магазина за месяц.</a:t>
            </a:r>
          </a:p>
        </p:txBody>
      </p:sp>
    </p:spTree>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57200" y="277813"/>
            <a:ext cx="8229600" cy="6246812"/>
          </a:xfrm>
        </p:spPr>
        <p:txBody>
          <a:bodyPr/>
          <a:lstStyle/>
          <a:p>
            <a:pPr algn="l" eaLnBrk="1" hangingPunct="1">
              <a:defRPr/>
            </a:pPr>
            <a:r>
              <a:rPr lang="ru-RU" sz="2800" b="0" smtClean="0">
                <a:solidFill>
                  <a:schemeClr val="tx1"/>
                </a:solidFill>
                <a:latin typeface="Arial Unicode MS" pitchFamily="34" charset="-128"/>
              </a:rPr>
              <a:t>          На  отдельном  конкретном  показателе нельзя   делать   выводы   относительно количественной стороны явления. Чтобы всесторонне охарактеризовать явление, рассматривается </a:t>
            </a:r>
            <a:r>
              <a:rPr lang="ru-RU" sz="2800" smtClean="0">
                <a:solidFill>
                  <a:schemeClr val="tx1"/>
                </a:solidFill>
                <a:latin typeface="Arial Unicode MS" pitchFamily="34" charset="-128"/>
              </a:rPr>
              <a:t>система показателей</a:t>
            </a:r>
            <a:r>
              <a:rPr lang="ru-RU" sz="2800" b="0" smtClean="0">
                <a:solidFill>
                  <a:schemeClr val="tx1"/>
                </a:solidFill>
                <a:latin typeface="Arial Unicode MS" pitchFamily="34" charset="-128"/>
              </a:rPr>
              <a:t>.</a:t>
            </a:r>
            <a:r>
              <a:rPr lang="ru-RU" sz="2800" smtClean="0">
                <a:solidFill>
                  <a:schemeClr val="tx1"/>
                </a:solidFill>
                <a:latin typeface="Arial Unicode MS" pitchFamily="34" charset="-128"/>
              </a:rPr>
              <a:t/>
            </a:r>
            <a:br>
              <a:rPr lang="ru-RU" sz="2800" smtClean="0">
                <a:solidFill>
                  <a:schemeClr val="tx1"/>
                </a:solidFill>
                <a:latin typeface="Arial Unicode MS" pitchFamily="34" charset="-128"/>
              </a:rPr>
            </a:br>
            <a:r>
              <a:rPr lang="ru-RU" sz="2800" smtClean="0">
                <a:solidFill>
                  <a:schemeClr val="tx1"/>
                </a:solidFill>
                <a:latin typeface="Arial Unicode MS" pitchFamily="34" charset="-128"/>
              </a:rPr>
              <a:t>   </a:t>
            </a:r>
            <a:r>
              <a:rPr lang="ru-RU" sz="2800" i="1" smtClean="0">
                <a:solidFill>
                  <a:schemeClr val="tx1"/>
                </a:solidFill>
                <a:latin typeface="Arial Unicode MS" pitchFamily="34" charset="-128"/>
              </a:rPr>
              <a:t>Система статистических показателей</a:t>
            </a:r>
            <a:r>
              <a:rPr lang="ru-RU" sz="2800" b="0" smtClean="0">
                <a:solidFill>
                  <a:schemeClr val="tx1"/>
                </a:solidFill>
                <a:latin typeface="Arial Unicode MS" pitchFamily="34" charset="-128"/>
              </a:rPr>
              <a:t> – это совокупность взаимосвязанных показателей, объективно отражающая существующие между явлениями взаимосвязи, она охватывает все стороны жизни общества.</a:t>
            </a:r>
            <a:br>
              <a:rPr lang="ru-RU" sz="2800" b="0" smtClean="0">
                <a:solidFill>
                  <a:schemeClr val="tx1"/>
                </a:solidFill>
                <a:latin typeface="Arial Unicode MS" pitchFamily="34" charset="-128"/>
              </a:rPr>
            </a:br>
            <a:r>
              <a:rPr lang="ru-RU" sz="2800" b="0" smtClean="0">
                <a:solidFill>
                  <a:schemeClr val="tx1"/>
                </a:solidFill>
                <a:latin typeface="Arial Unicode MS" pitchFamily="34" charset="-128"/>
              </a:rPr>
              <a:t>      При изучении каждого конкретного явления должна быть сформирована соответствующая система показателей. Связь между ними в этой системе  может  быть  либо  </a:t>
            </a:r>
            <a:r>
              <a:rPr lang="ru-RU" sz="2800" i="1" smtClean="0">
                <a:solidFill>
                  <a:schemeClr val="tx1"/>
                </a:solidFill>
                <a:latin typeface="Arial Unicode MS" pitchFamily="34" charset="-128"/>
              </a:rPr>
              <a:t>жесткая</a:t>
            </a:r>
            <a:r>
              <a:rPr lang="ru-RU" sz="2800" b="0" smtClean="0">
                <a:solidFill>
                  <a:schemeClr val="tx1"/>
                </a:solidFill>
                <a:latin typeface="Arial Unicode MS" pitchFamily="34" charset="-128"/>
              </a:rPr>
              <a:t>,  либо</a:t>
            </a:r>
            <a:r>
              <a:rPr lang="ru-RU" sz="2800" i="1" smtClean="0">
                <a:solidFill>
                  <a:schemeClr val="tx1"/>
                </a:solidFill>
                <a:latin typeface="Arial Unicode MS" pitchFamily="34" charset="-128"/>
              </a:rPr>
              <a:t> стохастическая</a:t>
            </a:r>
            <a:endParaRPr lang="ru-RU" sz="2800" b="0" smtClean="0">
              <a:solidFill>
                <a:schemeClr val="tx1"/>
              </a:solidFill>
              <a:latin typeface="Arial Unicode MS" pitchFamily="34" charset="-128"/>
            </a:endParaRPr>
          </a:p>
        </p:txBody>
      </p:sp>
    </p:spTree>
  </p:cSld>
  <p:clrMapOvr>
    <a:masterClrMapping/>
  </p:clrMapOvr>
  <p:transition spd="med">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5"/>
          <p:cNvSpPr>
            <a:spLocks noChangeArrowheads="1"/>
          </p:cNvSpPr>
          <p:nvPr/>
        </p:nvSpPr>
        <p:spPr bwMode="auto">
          <a:xfrm>
            <a:off x="0" y="3186113"/>
            <a:ext cx="9144000" cy="0"/>
          </a:xfrm>
          <a:prstGeom prst="rect">
            <a:avLst/>
          </a:prstGeom>
          <a:noFill/>
          <a:ln w="9525">
            <a:noFill/>
            <a:miter lim="800000"/>
            <a:headEnd/>
            <a:tailEnd/>
          </a:ln>
        </p:spPr>
        <p:txBody>
          <a:bodyPr wrap="none" anchor="ctr">
            <a:spAutoFit/>
          </a:bodyPr>
          <a:lstStyle/>
          <a:p>
            <a:endParaRPr lang="ru-RU"/>
          </a:p>
        </p:txBody>
      </p:sp>
      <p:sp>
        <p:nvSpPr>
          <p:cNvPr id="73744" name="Rectangle 16"/>
          <p:cNvSpPr>
            <a:spLocks noGrp="1" noChangeArrowheads="1"/>
          </p:cNvSpPr>
          <p:nvPr>
            <p:ph type="ctrTitle"/>
          </p:nvPr>
        </p:nvSpPr>
        <p:spPr>
          <a:xfrm>
            <a:off x="685800" y="333375"/>
            <a:ext cx="7772400" cy="719138"/>
          </a:xfrm>
        </p:spPr>
        <p:txBody>
          <a:bodyPr/>
          <a:lstStyle/>
          <a:p>
            <a:pPr marL="1028700" indent="-1028700" eaLnBrk="1" hangingPunct="1">
              <a:defRPr/>
            </a:pPr>
            <a:r>
              <a:rPr lang="ru-RU" sz="2800" smtClean="0">
                <a:latin typeface="Arial Unicode MS" pitchFamily="34" charset="-128"/>
              </a:rPr>
              <a:t>5. Статистическая закономерность</a:t>
            </a:r>
          </a:p>
        </p:txBody>
      </p:sp>
      <p:sp>
        <p:nvSpPr>
          <p:cNvPr id="73745" name="Rectangle 17"/>
          <p:cNvSpPr>
            <a:spLocks noGrp="1" noChangeArrowheads="1"/>
          </p:cNvSpPr>
          <p:nvPr>
            <p:ph type="subTitle" idx="1"/>
          </p:nvPr>
        </p:nvSpPr>
        <p:spPr>
          <a:xfrm>
            <a:off x="539750" y="1125538"/>
            <a:ext cx="7920038" cy="4513262"/>
          </a:xfrm>
        </p:spPr>
        <p:txBody>
          <a:bodyPr/>
          <a:lstStyle/>
          <a:p>
            <a:pPr algn="l" eaLnBrk="1" hangingPunct="1">
              <a:lnSpc>
                <a:spcPct val="80000"/>
              </a:lnSpc>
              <a:defRPr/>
            </a:pPr>
            <a:r>
              <a:rPr lang="ru-RU" sz="2800" smtClean="0">
                <a:latin typeface="Arial Unicode MS" pitchFamily="34" charset="-128"/>
              </a:rPr>
              <a:t>         </a:t>
            </a:r>
            <a:r>
              <a:rPr lang="ru-RU" sz="2800" b="1" i="1" smtClean="0">
                <a:latin typeface="Arial Unicode MS" pitchFamily="34" charset="-128"/>
              </a:rPr>
              <a:t>Статистическая закономерность</a:t>
            </a:r>
            <a:r>
              <a:rPr lang="ru-RU" sz="2800" b="1" smtClean="0">
                <a:latin typeface="Arial Unicode MS" pitchFamily="34" charset="-128"/>
              </a:rPr>
              <a:t> – это  форма  проявления  причинной связи, это повторяемость, последовательность отдельных явлений с достаточно высокой степенью вероятности. Ее невозможно изучить на примере отдельных, единиц совокупности. Она проявляется только в массе  однородных  явлений,  когда статистические данные обобщаются.</a:t>
            </a:r>
          </a:p>
          <a:p>
            <a:pPr algn="l" eaLnBrk="1" hangingPunct="1">
              <a:lnSpc>
                <a:spcPct val="80000"/>
              </a:lnSpc>
              <a:defRPr/>
            </a:pPr>
            <a:r>
              <a:rPr lang="ru-RU" sz="2800" b="1" smtClean="0">
                <a:latin typeface="Arial Unicode MS" pitchFamily="34" charset="-128"/>
              </a:rPr>
              <a:t>         Статистические    закономерности возникают как результат воздействия большого числа постоянно действующих причин и причин случайных, действующих временами</a:t>
            </a:r>
            <a:r>
              <a:rPr lang="ru-RU" sz="2800" smtClean="0">
                <a:latin typeface="Arial Unicode MS" pitchFamily="34" charset="-128"/>
              </a:rPr>
              <a:t>.</a:t>
            </a:r>
          </a:p>
        </p:txBody>
      </p:sp>
    </p:spTree>
  </p:cSld>
  <p:clrMapOvr>
    <a:masterClrMapping/>
  </p:clrMapOvr>
  <p:transition spd="med">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4"/>
          <p:cNvSpPr>
            <a:spLocks noGrp="1" noChangeArrowheads="1"/>
          </p:cNvSpPr>
          <p:nvPr>
            <p:ph type="title"/>
          </p:nvPr>
        </p:nvSpPr>
        <p:spPr>
          <a:xfrm>
            <a:off x="250825" y="277813"/>
            <a:ext cx="8893175" cy="6175375"/>
          </a:xfrm>
        </p:spPr>
        <p:txBody>
          <a:bodyPr/>
          <a:lstStyle/>
          <a:p>
            <a:pPr algn="l" eaLnBrk="1" hangingPunct="1">
              <a:defRPr/>
            </a:pPr>
            <a:r>
              <a:rPr lang="ru-RU" sz="2800" smtClean="0">
                <a:solidFill>
                  <a:schemeClr val="tx1"/>
                </a:solidFill>
                <a:latin typeface="Arial Unicode MS" pitchFamily="34" charset="-128"/>
              </a:rPr>
              <a:t>            Постоянно   действующие   причины придают   изменениям   в   явлениях регулярность, повторяемость, а случайные – вызывают отклонения в этой регулярности.</a:t>
            </a:r>
            <a:br>
              <a:rPr lang="ru-RU" sz="2800" smtClean="0">
                <a:solidFill>
                  <a:schemeClr val="tx1"/>
                </a:solidFill>
                <a:latin typeface="Arial Unicode MS" pitchFamily="34" charset="-128"/>
              </a:rPr>
            </a:br>
            <a:r>
              <a:rPr lang="ru-RU" sz="2800" smtClean="0">
                <a:solidFill>
                  <a:schemeClr val="tx1"/>
                </a:solidFill>
                <a:latin typeface="Arial Unicode MS" pitchFamily="34" charset="-128"/>
              </a:rPr>
              <a:t>            Статистическая   закономерность предопределяет типичное распределение единиц   статистического   множества  на определенный   момент   времени   под воздействием всех факторов.</a:t>
            </a:r>
            <a:br>
              <a:rPr lang="ru-RU" sz="2800" smtClean="0">
                <a:solidFill>
                  <a:schemeClr val="tx1"/>
                </a:solidFill>
                <a:latin typeface="Arial Unicode MS" pitchFamily="34" charset="-128"/>
              </a:rPr>
            </a:br>
            <a:r>
              <a:rPr lang="ru-RU" sz="2800" smtClean="0">
                <a:solidFill>
                  <a:schemeClr val="tx1"/>
                </a:solidFill>
                <a:latin typeface="Arial Unicode MS" pitchFamily="34" charset="-128"/>
              </a:rPr>
              <a:t>           Закономерность,  для  которой каждый отдельный элемент является случайным, а в массе случаев проявляет себя как закон, называют </a:t>
            </a:r>
            <a:r>
              <a:rPr lang="ru-RU" sz="2800" i="1" smtClean="0">
                <a:solidFill>
                  <a:schemeClr val="tx1"/>
                </a:solidFill>
                <a:latin typeface="Arial Unicode MS" pitchFamily="34" charset="-128"/>
              </a:rPr>
              <a:t>статистической закономерностью</a:t>
            </a:r>
            <a:r>
              <a:rPr lang="ru-RU" sz="2800" smtClean="0">
                <a:solidFill>
                  <a:schemeClr val="tx1"/>
                </a:solidFill>
                <a:latin typeface="Arial Unicode MS" pitchFamily="34" charset="-128"/>
              </a:rPr>
              <a:t>.</a:t>
            </a:r>
          </a:p>
        </p:txBody>
      </p:sp>
    </p:spTree>
  </p:cSld>
  <p:clrMapOvr>
    <a:masterClrMapping/>
  </p:clrMapOvr>
  <p:transition spd="med">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457200" y="277813"/>
            <a:ext cx="8229600" cy="6246812"/>
          </a:xfrm>
        </p:spPr>
        <p:txBody>
          <a:bodyPr/>
          <a:lstStyle/>
          <a:p>
            <a:pPr algn="l" eaLnBrk="1" hangingPunct="1">
              <a:defRPr/>
            </a:pPr>
            <a:r>
              <a:rPr lang="ru-RU" sz="2800" smtClean="0">
                <a:solidFill>
                  <a:schemeClr val="tx1"/>
                </a:solidFill>
                <a:latin typeface="Arial Unicode MS" pitchFamily="34" charset="-128"/>
              </a:rPr>
              <a:t>       Статистическая закономерность имеет в своей  основе  закон  больших  чисел  – понятие из математической статистики. </a:t>
            </a:r>
            <a:br>
              <a:rPr lang="ru-RU" sz="2800" smtClean="0">
                <a:solidFill>
                  <a:schemeClr val="tx1"/>
                </a:solidFill>
                <a:latin typeface="Arial Unicode MS" pitchFamily="34" charset="-128"/>
              </a:rPr>
            </a:br>
            <a:r>
              <a:rPr lang="ru-RU" sz="2800" smtClean="0">
                <a:solidFill>
                  <a:schemeClr val="tx1"/>
                </a:solidFill>
                <a:latin typeface="Arial Unicode MS" pitchFamily="34" charset="-128"/>
              </a:rPr>
              <a:t>    Суть его в том, что элементы случайности исчезают   при   рассмотрении   достаточно большого   числа   единиц,  и  чем  больше количество единиц рассматривается, тем стабильнее   результат   для   всей   массы единиц. </a:t>
            </a:r>
            <a:br>
              <a:rPr lang="ru-RU" sz="2800" smtClean="0">
                <a:solidFill>
                  <a:schemeClr val="tx1"/>
                </a:solidFill>
                <a:latin typeface="Arial Unicode MS" pitchFamily="34" charset="-128"/>
              </a:rPr>
            </a:br>
            <a:r>
              <a:rPr lang="ru-RU" sz="2800" smtClean="0">
                <a:solidFill>
                  <a:schemeClr val="tx1"/>
                </a:solidFill>
                <a:latin typeface="Arial Unicode MS" pitchFamily="34" charset="-128"/>
              </a:rPr>
              <a:t>         При этом случайные индивидуальные значения  как  бы   взаимопоглощаются  и обобщающий   показатель   отражает некоторый уровень, характерный для всей совокупности в целом.</a:t>
            </a:r>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4"/>
          <p:cNvSpPr>
            <a:spLocks noGrp="1" noChangeArrowheads="1"/>
          </p:cNvSpPr>
          <p:nvPr>
            <p:ph type="ctrTitle"/>
          </p:nvPr>
        </p:nvSpPr>
        <p:spPr>
          <a:xfrm>
            <a:off x="827088" y="476250"/>
            <a:ext cx="7416800" cy="2160588"/>
          </a:xfrm>
        </p:spPr>
        <p:txBody>
          <a:bodyPr/>
          <a:lstStyle/>
          <a:p>
            <a:pPr algn="l" eaLnBrk="1" hangingPunct="1">
              <a:defRPr/>
            </a:pPr>
            <a:r>
              <a:rPr lang="ru-RU" sz="2800" smtClean="0">
                <a:solidFill>
                  <a:srgbClr val="FF0000"/>
                </a:solidFill>
              </a:rPr>
              <a:t>       Статистика</a:t>
            </a:r>
            <a:r>
              <a:rPr lang="ru-RU" sz="2800" smtClean="0"/>
              <a:t> – </a:t>
            </a:r>
            <a:r>
              <a:rPr lang="ru-RU" sz="2800" b="0" smtClean="0">
                <a:solidFill>
                  <a:schemeClr val="tx1"/>
                </a:solidFill>
                <a:latin typeface="Arial Unicode MS" pitchFamily="34" charset="-128"/>
              </a:rPr>
              <a:t>это научная дисциплина, изучающая </a:t>
            </a:r>
            <a:r>
              <a:rPr lang="ru-RU" sz="2800" i="1" smtClean="0">
                <a:solidFill>
                  <a:srgbClr val="FF0000"/>
                </a:solidFill>
                <a:latin typeface="Arial Unicode MS" pitchFamily="34" charset="-128"/>
              </a:rPr>
              <a:t>количественную</a:t>
            </a:r>
            <a:r>
              <a:rPr lang="ru-RU" sz="2800" b="0" smtClean="0">
                <a:solidFill>
                  <a:schemeClr val="tx1"/>
                </a:solidFill>
                <a:latin typeface="Arial Unicode MS" pitchFamily="34" charset="-128"/>
              </a:rPr>
              <a:t> сторону </a:t>
            </a:r>
            <a:r>
              <a:rPr lang="ru-RU" sz="2800" i="1" smtClean="0">
                <a:solidFill>
                  <a:srgbClr val="FF0000"/>
                </a:solidFill>
                <a:latin typeface="Arial Unicode MS" pitchFamily="34" charset="-128"/>
              </a:rPr>
              <a:t>массовых</a:t>
            </a:r>
            <a:r>
              <a:rPr lang="ru-RU" sz="2800" smtClean="0">
                <a:solidFill>
                  <a:srgbClr val="FF0000"/>
                </a:solidFill>
                <a:latin typeface="Arial Unicode MS" pitchFamily="34" charset="-128"/>
              </a:rPr>
              <a:t> </a:t>
            </a:r>
            <a:r>
              <a:rPr lang="ru-RU" sz="2800" b="0" smtClean="0">
                <a:solidFill>
                  <a:schemeClr val="tx1"/>
                </a:solidFill>
                <a:latin typeface="Arial Unicode MS" pitchFamily="34" charset="-128"/>
              </a:rPr>
              <a:t>явлений в связи с их качественным содержанием</a:t>
            </a:r>
          </a:p>
        </p:txBody>
      </p:sp>
      <p:sp>
        <p:nvSpPr>
          <p:cNvPr id="25606" name="Rectangle 6"/>
          <p:cNvSpPr>
            <a:spLocks noGrp="1" noChangeArrowheads="1"/>
          </p:cNvSpPr>
          <p:nvPr>
            <p:ph type="subTitle" idx="1"/>
          </p:nvPr>
        </p:nvSpPr>
        <p:spPr>
          <a:xfrm>
            <a:off x="1042988" y="2997200"/>
            <a:ext cx="7850187" cy="2641600"/>
          </a:xfrm>
        </p:spPr>
        <p:txBody>
          <a:bodyPr/>
          <a:lstStyle/>
          <a:p>
            <a:pPr algn="l" eaLnBrk="1" hangingPunct="1">
              <a:lnSpc>
                <a:spcPct val="90000"/>
              </a:lnSpc>
              <a:defRPr/>
            </a:pPr>
            <a:r>
              <a:rPr lang="ru-RU" sz="2800" b="1" smtClean="0">
                <a:solidFill>
                  <a:srgbClr val="FF0000"/>
                </a:solidFill>
              </a:rPr>
              <a:t>      Статистика</a:t>
            </a:r>
            <a:r>
              <a:rPr lang="ru-RU" sz="2800" smtClean="0">
                <a:solidFill>
                  <a:srgbClr val="FF0000"/>
                </a:solidFill>
              </a:rPr>
              <a:t> </a:t>
            </a:r>
            <a:r>
              <a:rPr lang="ru-RU" sz="2800" smtClean="0">
                <a:latin typeface="Arial Unicode MS" pitchFamily="34" charset="-128"/>
              </a:rPr>
              <a:t>представляет собой комплекс дисциплин, включающий:</a:t>
            </a:r>
          </a:p>
          <a:p>
            <a:pPr algn="l" eaLnBrk="1" hangingPunct="1">
              <a:lnSpc>
                <a:spcPct val="90000"/>
              </a:lnSpc>
              <a:defRPr/>
            </a:pPr>
            <a:r>
              <a:rPr lang="ru-RU" sz="2800" smtClean="0">
                <a:latin typeface="Arial Unicode MS" pitchFamily="34" charset="-128"/>
              </a:rPr>
              <a:t>1. Общую теорию статистики.</a:t>
            </a:r>
          </a:p>
          <a:p>
            <a:pPr algn="l" eaLnBrk="1" hangingPunct="1">
              <a:lnSpc>
                <a:spcPct val="90000"/>
              </a:lnSpc>
              <a:defRPr/>
            </a:pPr>
            <a:r>
              <a:rPr lang="ru-RU" sz="2800" smtClean="0">
                <a:latin typeface="Arial Unicode MS" pitchFamily="34" charset="-128"/>
              </a:rPr>
              <a:t>2. Социально – экономическую статистику.</a:t>
            </a:r>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5"/>
          <p:cNvSpPr>
            <a:spLocks noGrp="1" noChangeArrowheads="1"/>
          </p:cNvSpPr>
          <p:nvPr>
            <p:ph type="title"/>
          </p:nvPr>
        </p:nvSpPr>
        <p:spPr>
          <a:xfrm>
            <a:off x="468313" y="260350"/>
            <a:ext cx="8229600" cy="6192838"/>
          </a:xfrm>
        </p:spPr>
        <p:txBody>
          <a:bodyPr/>
          <a:lstStyle/>
          <a:p>
            <a:pPr algn="l" eaLnBrk="1" hangingPunct="1">
              <a:defRPr/>
            </a:pPr>
            <a:r>
              <a:rPr lang="ru-RU" sz="2600" smtClean="0">
                <a:solidFill>
                  <a:srgbClr val="FF0000"/>
                </a:solidFill>
              </a:rPr>
              <a:t>          Общая теория статистики</a:t>
            </a:r>
            <a:r>
              <a:rPr lang="ru-RU" sz="2600" smtClean="0"/>
              <a:t> </a:t>
            </a:r>
            <a:r>
              <a:rPr lang="ru-RU" sz="2600" b="0" smtClean="0">
                <a:solidFill>
                  <a:schemeClr val="tx1"/>
                </a:solidFill>
                <a:latin typeface="Arial Unicode MS" pitchFamily="34" charset="-128"/>
              </a:rPr>
              <a:t>разрабатывает общие принципы и методы статистической методологии. Она включает систему научных понятий, методы обработки статистической информации, методы анализа статистических данных.</a:t>
            </a:r>
            <a:br>
              <a:rPr lang="ru-RU" sz="2600" b="0" smtClean="0">
                <a:solidFill>
                  <a:schemeClr val="tx1"/>
                </a:solidFill>
                <a:latin typeface="Arial Unicode MS" pitchFamily="34" charset="-128"/>
              </a:rPr>
            </a:br>
            <a:r>
              <a:rPr lang="ru-RU" sz="2600" smtClean="0"/>
              <a:t>           </a:t>
            </a:r>
            <a:r>
              <a:rPr lang="ru-RU" sz="2600" smtClean="0">
                <a:solidFill>
                  <a:srgbClr val="FF0000"/>
                </a:solidFill>
              </a:rPr>
              <a:t>Социально – экономическая статистика</a:t>
            </a:r>
            <a:r>
              <a:rPr lang="ru-RU" sz="2600" smtClean="0"/>
              <a:t> </a:t>
            </a:r>
            <a:r>
              <a:rPr lang="ru-RU" sz="2600" b="0" smtClean="0">
                <a:solidFill>
                  <a:schemeClr val="tx1"/>
                </a:solidFill>
                <a:latin typeface="Arial Unicode MS" pitchFamily="34" charset="-128"/>
              </a:rPr>
              <a:t>разрабатывает и анализирует:</a:t>
            </a:r>
            <a:br>
              <a:rPr lang="ru-RU" sz="2600" b="0" smtClean="0">
                <a:solidFill>
                  <a:schemeClr val="tx1"/>
                </a:solidFill>
                <a:latin typeface="Arial Unicode MS" pitchFamily="34" charset="-128"/>
              </a:rPr>
            </a:br>
            <a:r>
              <a:rPr lang="ru-RU" sz="2600" b="0" smtClean="0">
                <a:solidFill>
                  <a:schemeClr val="tx1"/>
                </a:solidFill>
                <a:latin typeface="Arial Unicode MS" pitchFamily="34" charset="-128"/>
              </a:rPr>
              <a:t>1. Обобщающие показатели состояния экономики отраслей национального хозяйства.</a:t>
            </a:r>
            <a:br>
              <a:rPr lang="ru-RU" sz="2600" b="0" smtClean="0">
                <a:solidFill>
                  <a:schemeClr val="tx1"/>
                </a:solidFill>
                <a:latin typeface="Arial Unicode MS" pitchFamily="34" charset="-128"/>
              </a:rPr>
            </a:br>
            <a:r>
              <a:rPr lang="ru-RU" sz="2600" b="0" smtClean="0">
                <a:solidFill>
                  <a:schemeClr val="tx1"/>
                </a:solidFill>
                <a:latin typeface="Arial Unicode MS" pitchFamily="34" charset="-128"/>
              </a:rPr>
              <a:t>2. Структуру, пропорции, взаимосвязи отраслевых показателей.</a:t>
            </a:r>
            <a:br>
              <a:rPr lang="ru-RU" sz="2600" b="0" smtClean="0">
                <a:solidFill>
                  <a:schemeClr val="tx1"/>
                </a:solidFill>
                <a:latin typeface="Arial Unicode MS" pitchFamily="34" charset="-128"/>
              </a:rPr>
            </a:br>
            <a:r>
              <a:rPr lang="ru-RU" sz="2600" b="0" smtClean="0">
                <a:solidFill>
                  <a:schemeClr val="tx1"/>
                </a:solidFill>
                <a:latin typeface="Arial Unicode MS" pitchFamily="34" charset="-128"/>
              </a:rPr>
              <a:t>3. Особенности размещения производительных сил.</a:t>
            </a:r>
            <a:br>
              <a:rPr lang="ru-RU" sz="2600" b="0" smtClean="0">
                <a:solidFill>
                  <a:schemeClr val="tx1"/>
                </a:solidFill>
                <a:latin typeface="Arial Unicode MS" pitchFamily="34" charset="-128"/>
              </a:rPr>
            </a:br>
            <a:r>
              <a:rPr lang="ru-RU" sz="2600" b="0" smtClean="0">
                <a:solidFill>
                  <a:schemeClr val="tx1"/>
                </a:solidFill>
                <a:latin typeface="Arial Unicode MS" pitchFamily="34" charset="-128"/>
              </a:rPr>
              <a:t>4. Состояние и динамику развития материальных, трудовых и финансовых ресурсов.</a:t>
            </a:r>
          </a:p>
        </p:txBody>
      </p:sp>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1" name="Rectangle 3"/>
          <p:cNvSpPr>
            <a:spLocks noGrp="1" noChangeArrowheads="1"/>
          </p:cNvSpPr>
          <p:nvPr>
            <p:ph type="body" idx="4294967295"/>
          </p:nvPr>
        </p:nvSpPr>
        <p:spPr>
          <a:xfrm>
            <a:off x="611188" y="765175"/>
            <a:ext cx="7921625" cy="5365750"/>
          </a:xfrm>
        </p:spPr>
        <p:txBody>
          <a:bodyPr/>
          <a:lstStyle/>
          <a:p>
            <a:pPr eaLnBrk="1" hangingPunct="1">
              <a:defRPr/>
            </a:pPr>
            <a:r>
              <a:rPr lang="ru-RU" sz="2800" smtClean="0">
                <a:latin typeface="Arial Unicode MS" pitchFamily="34" charset="-128"/>
              </a:rPr>
              <a:t>     Статистика изучает</a:t>
            </a:r>
            <a:r>
              <a:rPr lang="ru-RU" sz="2800" b="1" smtClean="0">
                <a:solidFill>
                  <a:schemeClr val="tx2"/>
                </a:solidFill>
                <a:latin typeface="Arial Unicode MS" pitchFamily="34" charset="-128"/>
              </a:rPr>
              <a:t> </a:t>
            </a:r>
            <a:r>
              <a:rPr lang="ru-RU" sz="2800" b="1" i="1" smtClean="0">
                <a:solidFill>
                  <a:srgbClr val="FF0000"/>
                </a:solidFill>
                <a:latin typeface="Arial Unicode MS" pitchFamily="34" charset="-128"/>
              </a:rPr>
              <a:t>массовые</a:t>
            </a:r>
            <a:r>
              <a:rPr lang="ru-RU" sz="2800" b="1" smtClean="0">
                <a:solidFill>
                  <a:schemeClr val="tx2"/>
                </a:solidFill>
                <a:latin typeface="Arial Unicode MS" pitchFamily="34" charset="-128"/>
              </a:rPr>
              <a:t> </a:t>
            </a:r>
            <a:r>
              <a:rPr lang="ru-RU" sz="2800" smtClean="0">
                <a:latin typeface="Arial Unicode MS" pitchFamily="34" charset="-128"/>
              </a:rPr>
              <a:t>процессы и явления, которые включают совокупность фактов, событий, единиц. Специфика статистики состоит в том, что она исследует</a:t>
            </a:r>
            <a:r>
              <a:rPr lang="ru-RU" sz="2800" b="1" smtClean="0">
                <a:solidFill>
                  <a:schemeClr val="tx2"/>
                </a:solidFill>
                <a:latin typeface="Arial Unicode MS" pitchFamily="34" charset="-128"/>
              </a:rPr>
              <a:t> </a:t>
            </a:r>
            <a:r>
              <a:rPr lang="ru-RU" sz="2800" b="1" i="1" smtClean="0">
                <a:solidFill>
                  <a:srgbClr val="FF0000"/>
                </a:solidFill>
                <a:latin typeface="Arial Unicode MS" pitchFamily="34" charset="-128"/>
              </a:rPr>
              <a:t>множество фактов</a:t>
            </a:r>
            <a:r>
              <a:rPr lang="ru-RU" sz="2800" smtClean="0">
                <a:latin typeface="Arial Unicode MS" pitchFamily="34" charset="-128"/>
              </a:rPr>
              <a:t>, характеризуя их по разным признакам.</a:t>
            </a:r>
          </a:p>
          <a:p>
            <a:pPr eaLnBrk="1" hangingPunct="1">
              <a:defRPr/>
            </a:pPr>
            <a:r>
              <a:rPr lang="ru-RU" sz="2800" smtClean="0">
                <a:latin typeface="Arial Unicode MS" pitchFamily="34" charset="-128"/>
              </a:rPr>
              <a:t>      Статистика оперирует определенными</a:t>
            </a:r>
            <a:r>
              <a:rPr lang="ru-RU" sz="2800" b="1" smtClean="0">
                <a:solidFill>
                  <a:schemeClr val="tx2"/>
                </a:solidFill>
                <a:latin typeface="Arial Unicode MS" pitchFamily="34" charset="-128"/>
              </a:rPr>
              <a:t> </a:t>
            </a:r>
            <a:r>
              <a:rPr lang="ru-RU" sz="2800" b="1" i="1" smtClean="0">
                <a:solidFill>
                  <a:srgbClr val="FF0000"/>
                </a:solidFill>
                <a:latin typeface="Arial Unicode MS" pitchFamily="34" charset="-128"/>
              </a:rPr>
              <a:t>категориями</a:t>
            </a:r>
            <a:r>
              <a:rPr lang="ru-RU" sz="2800" smtClean="0">
                <a:latin typeface="Arial Unicode MS" pitchFamily="34" charset="-128"/>
              </a:rPr>
              <a:t>, то есть понятиями, отражающими существенные, всеобщие свойства и основные отношения явлений действительности</a:t>
            </a:r>
            <a:r>
              <a:rPr lang="ru-RU" sz="3100" smtClean="0"/>
              <a:t>.</a:t>
            </a:r>
          </a:p>
          <a:p>
            <a:pPr eaLnBrk="1" hangingPunct="1">
              <a:buFont typeface="Wingdings" pitchFamily="2" charset="2"/>
              <a:buNone/>
              <a:defRPr/>
            </a:pPr>
            <a:endParaRPr lang="ru-RU" sz="3100" smtClean="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4" presetClass="entr" presetSubtype="0"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fade">
                                      <p:cBhvr>
                                        <p:cTn id="7" dur="500"/>
                                        <p:tgtEl>
                                          <p:spTgt spid="32771">
                                            <p:txEl>
                                              <p:pRg st="0" end="0"/>
                                            </p:txEl>
                                          </p:spTgt>
                                        </p:tgtEl>
                                      </p:cBhvr>
                                    </p:animEffect>
                                    <p:anim calcmode="lin" valueType="num">
                                      <p:cBhvr>
                                        <p:cTn id="8" dur="500" fill="hold"/>
                                        <p:tgtEl>
                                          <p:spTgt spid="32771">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2771">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32771">
                                            <p:txEl>
                                              <p:pRg st="1" end="1"/>
                                            </p:txEl>
                                          </p:spTgt>
                                        </p:tgtEl>
                                        <p:attrNameLst>
                                          <p:attrName>style.visibility</p:attrName>
                                        </p:attrNameLst>
                                      </p:cBhvr>
                                      <p:to>
                                        <p:strVal val="visible"/>
                                      </p:to>
                                    </p:set>
                                    <p:animEffect transition="in" filter="fade">
                                      <p:cBhvr>
                                        <p:cTn id="14" dur="500"/>
                                        <p:tgtEl>
                                          <p:spTgt spid="32771">
                                            <p:txEl>
                                              <p:pRg st="1" end="1"/>
                                            </p:txEl>
                                          </p:spTgt>
                                        </p:tgtEl>
                                      </p:cBhvr>
                                    </p:animEffect>
                                    <p:anim calcmode="lin" valueType="num">
                                      <p:cBhvr>
                                        <p:cTn id="15" dur="500" fill="hold"/>
                                        <p:tgtEl>
                                          <p:spTgt spid="32771">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2771">
                                            <p:txEl>
                                              <p:pRg st="1" end="1"/>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marL="838200" indent="-838200" eaLnBrk="1" hangingPunct="1">
              <a:defRPr/>
            </a:pPr>
            <a:r>
              <a:rPr lang="ru-RU" sz="3200" smtClean="0"/>
              <a:t>1. </a:t>
            </a:r>
            <a:r>
              <a:rPr lang="ru-RU" sz="2800" smtClean="0"/>
              <a:t>Статистическая</a:t>
            </a:r>
            <a:r>
              <a:rPr lang="ru-RU" sz="3200" smtClean="0"/>
              <a:t> совокупность</a:t>
            </a:r>
          </a:p>
        </p:txBody>
      </p:sp>
      <p:sp>
        <p:nvSpPr>
          <p:cNvPr id="33795" name="Rectangle 3"/>
          <p:cNvSpPr>
            <a:spLocks noGrp="1" noChangeArrowheads="1"/>
          </p:cNvSpPr>
          <p:nvPr>
            <p:ph type="body" idx="1"/>
          </p:nvPr>
        </p:nvSpPr>
        <p:spPr>
          <a:xfrm>
            <a:off x="457200" y="1268413"/>
            <a:ext cx="8362950" cy="4862512"/>
          </a:xfrm>
        </p:spPr>
        <p:txBody>
          <a:bodyPr/>
          <a:lstStyle/>
          <a:p>
            <a:pPr eaLnBrk="1" hangingPunct="1">
              <a:defRPr/>
            </a:pPr>
            <a:r>
              <a:rPr lang="ru-RU" sz="2800" smtClean="0">
                <a:latin typeface="Arial Unicode MS" pitchFamily="34" charset="-128"/>
              </a:rPr>
              <a:t>        Объект статистического исследования называют статистической совокупностью.</a:t>
            </a:r>
          </a:p>
          <a:p>
            <a:pPr eaLnBrk="1" hangingPunct="1">
              <a:defRPr/>
            </a:pPr>
            <a:r>
              <a:rPr lang="ru-RU" sz="2800" smtClean="0">
                <a:latin typeface="Arial Unicode MS" pitchFamily="34" charset="-128"/>
              </a:rPr>
              <a:t>        Статистическая совокупность – это множество объектов или явлений, имеющих один или несколько общих признаков и различающихся между собой по другим признакам.</a:t>
            </a:r>
          </a:p>
          <a:p>
            <a:pPr eaLnBrk="1" hangingPunct="1">
              <a:defRPr/>
            </a:pPr>
            <a:r>
              <a:rPr lang="ru-RU" sz="2800" smtClean="0">
                <a:latin typeface="Arial Unicode MS" pitchFamily="34" charset="-128"/>
              </a:rPr>
              <a:t>        Такова, например, совокупность предприятий, которые производят </a:t>
            </a:r>
            <a:r>
              <a:rPr lang="ru-RU" sz="2800" b="1" i="1" smtClean="0">
                <a:solidFill>
                  <a:srgbClr val="FF0000"/>
                </a:solidFill>
                <a:latin typeface="Arial Unicode MS" pitchFamily="34" charset="-128"/>
              </a:rPr>
              <a:t>однотипную</a:t>
            </a:r>
            <a:r>
              <a:rPr lang="ru-RU" sz="2800" smtClean="0">
                <a:latin typeface="Arial Unicode MS" pitchFamily="34" charset="-128"/>
              </a:rPr>
              <a:t> продукцию. Они различаются между собой объёмами производства, трудовыми и финансовыми ресурсами.</a:t>
            </a:r>
          </a:p>
        </p:txBody>
      </p: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5"/>
          <p:cNvSpPr>
            <a:spLocks noGrp="1" noChangeArrowheads="1"/>
          </p:cNvSpPr>
          <p:nvPr>
            <p:ph type="title"/>
          </p:nvPr>
        </p:nvSpPr>
        <p:spPr>
          <a:xfrm>
            <a:off x="611188" y="277813"/>
            <a:ext cx="8208962" cy="6246812"/>
          </a:xfrm>
        </p:spPr>
        <p:txBody>
          <a:bodyPr/>
          <a:lstStyle/>
          <a:p>
            <a:pPr algn="l" eaLnBrk="1" hangingPunct="1">
              <a:defRPr/>
            </a:pPr>
            <a:r>
              <a:rPr lang="ru-RU" sz="2800" b="0" smtClean="0">
                <a:solidFill>
                  <a:schemeClr val="tx1"/>
                </a:solidFill>
              </a:rPr>
              <a:t>        Специфическим свойством статистической совокупности является</a:t>
            </a:r>
            <a:r>
              <a:rPr lang="ru-RU" sz="2800" i="1" smtClean="0">
                <a:solidFill>
                  <a:srgbClr val="FF0000"/>
                </a:solidFill>
              </a:rPr>
              <a:t> массовость</a:t>
            </a:r>
            <a:r>
              <a:rPr lang="ru-RU" sz="2800" b="0" smtClean="0">
                <a:solidFill>
                  <a:schemeClr val="tx1"/>
                </a:solidFill>
              </a:rPr>
              <a:t> единиц, поскольку явление характеризуется </a:t>
            </a:r>
            <a:r>
              <a:rPr lang="ru-RU" sz="2800" i="1" smtClean="0">
                <a:solidFill>
                  <a:srgbClr val="FF0000"/>
                </a:solidFill>
              </a:rPr>
              <a:t>массовым</a:t>
            </a:r>
            <a:r>
              <a:rPr lang="ru-RU" sz="2800" b="0" smtClean="0">
                <a:solidFill>
                  <a:schemeClr val="tx1"/>
                </a:solidFill>
              </a:rPr>
              <a:t> процессом и всем многообразием определяющих его причин и форм.</a:t>
            </a:r>
            <a:br>
              <a:rPr lang="ru-RU" sz="2800" b="0" smtClean="0">
                <a:solidFill>
                  <a:schemeClr val="tx1"/>
                </a:solidFill>
              </a:rPr>
            </a:br>
            <a:r>
              <a:rPr lang="ru-RU" sz="2800" b="0" smtClean="0">
                <a:solidFill>
                  <a:schemeClr val="tx1"/>
                </a:solidFill>
              </a:rPr>
              <a:t>        Статистическая совокупность состоит из реально существующих материальных объектов. </a:t>
            </a:r>
            <a:br>
              <a:rPr lang="ru-RU" sz="2800" b="0" smtClean="0">
                <a:solidFill>
                  <a:schemeClr val="tx1"/>
                </a:solidFill>
              </a:rPr>
            </a:br>
            <a:r>
              <a:rPr lang="ru-RU" sz="2800" b="0" smtClean="0">
                <a:solidFill>
                  <a:schemeClr val="tx1"/>
                </a:solidFill>
              </a:rPr>
              <a:t>        Множества совокупностей, различаются по следующим критериям.</a:t>
            </a:r>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4"/>
          <p:cNvSpPr>
            <a:spLocks noGrp="1" noChangeArrowheads="1"/>
          </p:cNvSpPr>
          <p:nvPr>
            <p:ph type="ctrTitle"/>
          </p:nvPr>
        </p:nvSpPr>
        <p:spPr>
          <a:xfrm>
            <a:off x="468313" y="404813"/>
            <a:ext cx="8207375" cy="1655762"/>
          </a:xfrm>
        </p:spPr>
        <p:txBody>
          <a:bodyPr/>
          <a:lstStyle/>
          <a:p>
            <a:pPr eaLnBrk="1" hangingPunct="1">
              <a:lnSpc>
                <a:spcPct val="80000"/>
              </a:lnSpc>
              <a:defRPr/>
            </a:pPr>
            <a:r>
              <a:rPr lang="ru-RU" sz="2800" smtClean="0"/>
              <a:t>1.</a:t>
            </a:r>
            <a:r>
              <a:rPr lang="ru-RU" sz="3500" smtClean="0"/>
              <a:t> </a:t>
            </a:r>
            <a:r>
              <a:rPr lang="ru-RU" sz="2800" smtClean="0"/>
              <a:t>Критерий </a:t>
            </a:r>
            <a:r>
              <a:rPr lang="ru-RU" sz="2800" i="1" smtClean="0">
                <a:solidFill>
                  <a:srgbClr val="FF0000"/>
                </a:solidFill>
              </a:rPr>
              <a:t>однотипности</a:t>
            </a:r>
            <a:r>
              <a:rPr lang="ru-RU" sz="2800" smtClean="0"/>
              <a:t> явления</a:t>
            </a:r>
            <a:br>
              <a:rPr lang="ru-RU" sz="2800" smtClean="0"/>
            </a:br>
            <a:r>
              <a:rPr lang="ru-RU" sz="3500" smtClean="0"/>
              <a:t>-</a:t>
            </a:r>
            <a:r>
              <a:rPr lang="ru-RU" sz="3500" i="1" smtClean="0">
                <a:solidFill>
                  <a:srgbClr val="FF0000"/>
                </a:solidFill>
              </a:rPr>
              <a:t> </a:t>
            </a:r>
            <a:r>
              <a:rPr lang="ru-RU" sz="2800" i="1" smtClean="0">
                <a:solidFill>
                  <a:srgbClr val="FF0000"/>
                </a:solidFill>
              </a:rPr>
              <a:t>однородные</a:t>
            </a:r>
            <a:r>
              <a:rPr lang="ru-RU" sz="2800" smtClean="0"/>
              <a:t> совокупности</a:t>
            </a:r>
            <a:r>
              <a:rPr lang="ru-RU" sz="3500" smtClean="0"/>
              <a:t/>
            </a:r>
            <a:br>
              <a:rPr lang="ru-RU" sz="3500" smtClean="0"/>
            </a:br>
            <a:r>
              <a:rPr lang="ru-RU" sz="3500" smtClean="0"/>
              <a:t>- </a:t>
            </a:r>
            <a:r>
              <a:rPr lang="ru-RU" sz="2800" i="1" smtClean="0">
                <a:solidFill>
                  <a:srgbClr val="FF0000"/>
                </a:solidFill>
              </a:rPr>
              <a:t>разнородные</a:t>
            </a:r>
            <a:r>
              <a:rPr lang="ru-RU" sz="2800" smtClean="0"/>
              <a:t> совокупности</a:t>
            </a:r>
            <a:r>
              <a:rPr lang="ru-RU" sz="3500" smtClean="0"/>
              <a:t/>
            </a:r>
            <a:br>
              <a:rPr lang="ru-RU" sz="3500" smtClean="0"/>
            </a:br>
            <a:endParaRPr lang="ru-RU" sz="3500" smtClean="0"/>
          </a:p>
        </p:txBody>
      </p:sp>
      <p:sp>
        <p:nvSpPr>
          <p:cNvPr id="36869" name="Rectangle 5"/>
          <p:cNvSpPr>
            <a:spLocks noGrp="1" noChangeArrowheads="1"/>
          </p:cNvSpPr>
          <p:nvPr>
            <p:ph type="subTitle" idx="1"/>
          </p:nvPr>
        </p:nvSpPr>
        <p:spPr>
          <a:xfrm>
            <a:off x="395288" y="1700213"/>
            <a:ext cx="8135937" cy="4176712"/>
          </a:xfrm>
        </p:spPr>
        <p:txBody>
          <a:bodyPr/>
          <a:lstStyle/>
          <a:p>
            <a:pPr algn="l" eaLnBrk="1" hangingPunct="1">
              <a:defRPr/>
            </a:pPr>
            <a:r>
              <a:rPr lang="ru-RU" sz="2600" smtClean="0"/>
              <a:t>      В однородных совокупностях существенные признаки для каждой отдельной единицы являются одинаковыми (принадлежность к одной отрасли, форме собственности). Это не означает полного соответствия друг другу всех единиц совокупности, подразумевается наличие для всех единиц совокупности основного свойства, качества, типичности.</a:t>
            </a:r>
            <a:br>
              <a:rPr lang="ru-RU" sz="2600" smtClean="0"/>
            </a:br>
            <a:r>
              <a:rPr lang="ru-RU" sz="2600" smtClean="0"/>
              <a:t>      Под качественной однородностью совокупности понимают сходство единиц по каким-либо существенным признакам, но различие по другим признакам.</a:t>
            </a:r>
          </a:p>
        </p:txBody>
      </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marL="838200" indent="-838200" eaLnBrk="1" hangingPunct="1">
              <a:defRPr/>
            </a:pPr>
            <a:r>
              <a:rPr lang="ru-RU" sz="2800" smtClean="0"/>
              <a:t>2. Критерий стабильности.</a:t>
            </a:r>
          </a:p>
        </p:txBody>
      </p:sp>
      <p:sp>
        <p:nvSpPr>
          <p:cNvPr id="39939" name="Rectangle 3"/>
          <p:cNvSpPr>
            <a:spLocks noGrp="1" noChangeArrowheads="1"/>
          </p:cNvSpPr>
          <p:nvPr>
            <p:ph type="body" idx="1"/>
          </p:nvPr>
        </p:nvSpPr>
        <p:spPr>
          <a:xfrm>
            <a:off x="395288" y="1125538"/>
            <a:ext cx="8229600" cy="5005387"/>
          </a:xfrm>
        </p:spPr>
        <p:txBody>
          <a:bodyPr/>
          <a:lstStyle/>
          <a:p>
            <a:pPr eaLnBrk="1" hangingPunct="1">
              <a:defRPr/>
            </a:pPr>
            <a:r>
              <a:rPr lang="ru-RU" sz="2400" smtClean="0"/>
              <a:t>- статические совокупности (стабильные)</a:t>
            </a:r>
          </a:p>
          <a:p>
            <a:pPr eaLnBrk="1" hangingPunct="1">
              <a:defRPr/>
            </a:pPr>
            <a:r>
              <a:rPr lang="ru-RU" sz="2400" smtClean="0"/>
              <a:t>- динамические совокупности</a:t>
            </a:r>
          </a:p>
          <a:p>
            <a:pPr eaLnBrk="1" hangingPunct="1">
              <a:buFont typeface="Wingdings" pitchFamily="2" charset="2"/>
              <a:buNone/>
              <a:defRPr/>
            </a:pPr>
            <a:r>
              <a:rPr lang="ru-RU" sz="2400" smtClean="0"/>
              <a:t>           В статических совокупностях состав единиц </a:t>
            </a:r>
            <a:r>
              <a:rPr lang="ru-RU" sz="2400" b="1" i="1" smtClean="0">
                <a:solidFill>
                  <a:srgbClr val="FF0000"/>
                </a:solidFill>
              </a:rPr>
              <a:t>неизменен</a:t>
            </a:r>
            <a:r>
              <a:rPr lang="ru-RU" sz="2400" b="1" smtClean="0"/>
              <a:t> </a:t>
            </a:r>
            <a:r>
              <a:rPr lang="ru-RU" sz="2400" smtClean="0"/>
              <a:t>в течении времени наблюдения, в динамических – состав </a:t>
            </a:r>
            <a:r>
              <a:rPr lang="ru-RU" sz="2400" b="1" i="1" smtClean="0">
                <a:solidFill>
                  <a:srgbClr val="FF0000"/>
                </a:solidFill>
              </a:rPr>
              <a:t>меняется</a:t>
            </a:r>
            <a:r>
              <a:rPr lang="ru-RU" sz="2400" b="1" smtClean="0"/>
              <a:t>.</a:t>
            </a:r>
          </a:p>
          <a:p>
            <a:pPr algn="ctr" eaLnBrk="1" hangingPunct="1">
              <a:buFont typeface="Wingdings" pitchFamily="2" charset="2"/>
              <a:buNone/>
              <a:defRPr/>
            </a:pPr>
            <a:r>
              <a:rPr lang="ru-RU" sz="2800" b="1" smtClean="0">
                <a:solidFill>
                  <a:schemeClr val="tx2"/>
                </a:solidFill>
              </a:rPr>
              <a:t>3.</a:t>
            </a:r>
            <a:r>
              <a:rPr lang="ru-RU" sz="1800" smtClean="0"/>
              <a:t> </a:t>
            </a:r>
            <a:r>
              <a:rPr lang="ru-RU" sz="2800" b="1" smtClean="0">
                <a:solidFill>
                  <a:schemeClr val="tx2"/>
                </a:solidFill>
              </a:rPr>
              <a:t>Закон распределения единиц совокупности</a:t>
            </a:r>
          </a:p>
          <a:p>
            <a:pPr eaLnBrk="1" hangingPunct="1">
              <a:defRPr/>
            </a:pPr>
            <a:r>
              <a:rPr lang="ru-RU" sz="2400" smtClean="0"/>
              <a:t>- единицы совокупности, распределенные по </a:t>
            </a:r>
            <a:r>
              <a:rPr lang="ru-RU" sz="2400" i="1" smtClean="0">
                <a:solidFill>
                  <a:srgbClr val="FF0000"/>
                </a:solidFill>
              </a:rPr>
              <a:t>нормальному закону</a:t>
            </a:r>
            <a:r>
              <a:rPr lang="ru-RU" sz="2400" smtClean="0"/>
              <a:t> (закон Гаусса, равномерное распределение).</a:t>
            </a:r>
          </a:p>
          <a:p>
            <a:pPr eaLnBrk="1" hangingPunct="1">
              <a:defRPr/>
            </a:pPr>
            <a:r>
              <a:rPr lang="ru-RU" sz="2400" smtClean="0"/>
              <a:t>- единицы совокупности, распределенные </a:t>
            </a:r>
            <a:r>
              <a:rPr lang="ru-RU" sz="2400" i="1" smtClean="0">
                <a:solidFill>
                  <a:srgbClr val="FF0000"/>
                </a:solidFill>
              </a:rPr>
              <a:t>по другим законам.</a:t>
            </a:r>
            <a:endParaRPr lang="ru-RU" sz="2400" b="1" i="1" smtClean="0">
              <a:solidFill>
                <a:srgbClr val="FF0000"/>
              </a:solidFill>
            </a:endParaRPr>
          </a:p>
          <a:p>
            <a:pPr algn="ctr" eaLnBrk="1" hangingPunct="1">
              <a:buFont typeface="Wingdings" pitchFamily="2" charset="2"/>
              <a:buNone/>
              <a:defRPr/>
            </a:pPr>
            <a:endParaRPr lang="ru-RU" sz="2400" b="1" i="1" smtClean="0">
              <a:solidFill>
                <a:srgbClr val="FF0000"/>
              </a:solidFill>
            </a:endParaRPr>
          </a:p>
        </p:txBody>
      </p:sp>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Клен">
  <a:themeElements>
    <a:clrScheme name="Клен 4">
      <a:dk1>
        <a:srgbClr val="008000"/>
      </a:dk1>
      <a:lt1>
        <a:srgbClr val="FFFFFF"/>
      </a:lt1>
      <a:dk2>
        <a:srgbClr val="005800"/>
      </a:dk2>
      <a:lt2>
        <a:srgbClr val="FFFFCC"/>
      </a:lt2>
      <a:accent1>
        <a:srgbClr val="00CC99"/>
      </a:accent1>
      <a:accent2>
        <a:srgbClr val="007825"/>
      </a:accent2>
      <a:accent3>
        <a:srgbClr val="AAB4AA"/>
      </a:accent3>
      <a:accent4>
        <a:srgbClr val="DADADA"/>
      </a:accent4>
      <a:accent5>
        <a:srgbClr val="AAE2CA"/>
      </a:accent5>
      <a:accent6>
        <a:srgbClr val="006C20"/>
      </a:accent6>
      <a:hlink>
        <a:srgbClr val="9966FF"/>
      </a:hlink>
      <a:folHlink>
        <a:srgbClr val="99CCFF"/>
      </a:folHlink>
    </a:clrScheme>
    <a:fontScheme name="Клен">
      <a:majorFont>
        <a:latin typeface="Times New Roman"/>
        <a:ea typeface=""/>
        <a:cs typeface="Arial"/>
      </a:majorFont>
      <a:minorFont>
        <a:latin typeface="Times New Roman"/>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2400" b="0" i="1" u="none" strike="noStrike" cap="none" normalizeH="0" baseline="0" smtClean="0">
            <a:ln>
              <a:noFill/>
            </a:ln>
            <a:solidFill>
              <a:schemeClr val="accent1"/>
            </a:solidFill>
            <a:effectLst/>
            <a:latin typeface="Times New Roman" pitchFamily="18"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2400" b="0" i="1" u="none" strike="noStrike" cap="none" normalizeH="0" baseline="0" smtClean="0">
            <a:ln>
              <a:noFill/>
            </a:ln>
            <a:solidFill>
              <a:schemeClr val="accent1"/>
            </a:solidFill>
            <a:effectLst/>
            <a:latin typeface="Times New Roman" pitchFamily="18" charset="0"/>
            <a:cs typeface="Arial" charset="0"/>
          </a:defRPr>
        </a:defPPr>
      </a:lstStyle>
    </a:lnDef>
  </a:objectDefaults>
  <a:extraClrSchemeLst>
    <a:extraClrScheme>
      <a:clrScheme name="Клен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Клен 2">
        <a:dk1>
          <a:srgbClr val="EA9306"/>
        </a:dk1>
        <a:lt1>
          <a:srgbClr val="FFFFFF"/>
        </a:lt1>
        <a:dk2>
          <a:srgbClr val="FAC120"/>
        </a:dk2>
        <a:lt2>
          <a:srgbClr val="FFFDD1"/>
        </a:lt2>
        <a:accent1>
          <a:srgbClr val="CC6600"/>
        </a:accent1>
        <a:accent2>
          <a:srgbClr val="FF9933"/>
        </a:accent2>
        <a:accent3>
          <a:srgbClr val="FCDDAB"/>
        </a:accent3>
        <a:accent4>
          <a:srgbClr val="DADADA"/>
        </a:accent4>
        <a:accent5>
          <a:srgbClr val="E2B8AA"/>
        </a:accent5>
        <a:accent6>
          <a:srgbClr val="E78A2D"/>
        </a:accent6>
        <a:hlink>
          <a:srgbClr val="A50021"/>
        </a:hlink>
        <a:folHlink>
          <a:srgbClr val="666633"/>
        </a:folHlink>
      </a:clrScheme>
      <a:clrMap bg1="dk2" tx1="lt1" bg2="dk1" tx2="lt2" accent1="accent1" accent2="accent2" accent3="accent3" accent4="accent4" accent5="accent5" accent6="accent6" hlink="hlink" folHlink="folHlink"/>
    </a:extraClrScheme>
    <a:extraClrScheme>
      <a:clrScheme name="Клен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Клен 4">
        <a:dk1>
          <a:srgbClr val="008000"/>
        </a:dk1>
        <a:lt1>
          <a:srgbClr val="FFFFFF"/>
        </a:lt1>
        <a:dk2>
          <a:srgbClr val="005800"/>
        </a:dk2>
        <a:lt2>
          <a:srgbClr val="FFFFCC"/>
        </a:lt2>
        <a:accent1>
          <a:srgbClr val="00CC99"/>
        </a:accent1>
        <a:accent2>
          <a:srgbClr val="007825"/>
        </a:accent2>
        <a:accent3>
          <a:srgbClr val="AAB4AA"/>
        </a:accent3>
        <a:accent4>
          <a:srgbClr val="DADADA"/>
        </a:accent4>
        <a:accent5>
          <a:srgbClr val="AAE2CA"/>
        </a:accent5>
        <a:accent6>
          <a:srgbClr val="006C20"/>
        </a:accent6>
        <a:hlink>
          <a:srgbClr val="9966FF"/>
        </a:hlink>
        <a:folHlink>
          <a:srgbClr val="99CCFF"/>
        </a:folHlink>
      </a:clrScheme>
      <a:clrMap bg1="dk2" tx1="lt1" bg2="dk1" tx2="lt2" accent1="accent1" accent2="accent2" accent3="accent3" accent4="accent4" accent5="accent5" accent6="accent6" hlink="hlink" folHlink="folHlink"/>
    </a:extraClrScheme>
    <a:extraClrScheme>
      <a:clrScheme name="Клен 5">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CCFF99"/>
        </a:folHlink>
      </a:clrScheme>
      <a:clrMap bg1="dk2" tx1="lt1" bg2="dk1" tx2="lt2" accent1="accent1" accent2="accent2" accent3="accent3" accent4="accent4" accent5="accent5" accent6="accent6" hlink="hlink" folHlink="folHlink"/>
    </a:extraClrScheme>
    <a:extraClrScheme>
      <a:clrScheme name="Клен 6">
        <a:dk1>
          <a:srgbClr val="006699"/>
        </a:dk1>
        <a:lt1>
          <a:srgbClr val="FFFFFF"/>
        </a:lt1>
        <a:dk2>
          <a:srgbClr val="006666"/>
        </a:dk2>
        <a:lt2>
          <a:srgbClr val="CCECFF"/>
        </a:lt2>
        <a:accent1>
          <a:srgbClr val="00CCFF"/>
        </a:accent1>
        <a:accent2>
          <a:srgbClr val="017A83"/>
        </a:accent2>
        <a:accent3>
          <a:srgbClr val="AAB8B8"/>
        </a:accent3>
        <a:accent4>
          <a:srgbClr val="DADADA"/>
        </a:accent4>
        <a:accent5>
          <a:srgbClr val="AAE2FF"/>
        </a:accent5>
        <a:accent6>
          <a:srgbClr val="016E76"/>
        </a:accent6>
        <a:hlink>
          <a:srgbClr val="FFFFCC"/>
        </a:hlink>
        <a:folHlink>
          <a:srgbClr val="99FF99"/>
        </a:folHlink>
      </a:clrScheme>
      <a:clrMap bg1="dk2" tx1="lt1" bg2="dk1" tx2="lt2" accent1="accent1" accent2="accent2" accent3="accent3" accent4="accent4" accent5="accent5" accent6="accent6" hlink="hlink" folHlink="folHlink"/>
    </a:extraClrScheme>
    <a:extraClrScheme>
      <a:clrScheme name="Клен 7">
        <a:dk1>
          <a:srgbClr val="80ACC4"/>
        </a:dk1>
        <a:lt1>
          <a:srgbClr val="FFFFFF"/>
        </a:lt1>
        <a:dk2>
          <a:srgbClr val="B3D1DF"/>
        </a:dk2>
        <a:lt2>
          <a:srgbClr val="FFFFFF"/>
        </a:lt2>
        <a:accent1>
          <a:srgbClr val="5089A8"/>
        </a:accent1>
        <a:accent2>
          <a:srgbClr val="BBC6DB"/>
        </a:accent2>
        <a:accent3>
          <a:srgbClr val="D6E5EC"/>
        </a:accent3>
        <a:accent4>
          <a:srgbClr val="DADADA"/>
        </a:accent4>
        <a:accent5>
          <a:srgbClr val="B3C4D1"/>
        </a:accent5>
        <a:accent6>
          <a:srgbClr val="A9B3C6"/>
        </a:accent6>
        <a:hlink>
          <a:srgbClr val="0000FF"/>
        </a:hlink>
        <a:folHlink>
          <a:srgbClr val="006699"/>
        </a:folHlink>
      </a:clrScheme>
      <a:clrMap bg1="dk2" tx1="lt1" bg2="dk1" tx2="lt2" accent1="accent1" accent2="accent2" accent3="accent3" accent4="accent4" accent5="accent5" accent6="accent6" hlink="hlink" folHlink="folHlink"/>
    </a:extraClrScheme>
    <a:extraClrScheme>
      <a:clrScheme name="Клен 8">
        <a:dk1>
          <a:srgbClr val="5700AE"/>
        </a:dk1>
        <a:lt1>
          <a:srgbClr val="FFFFFF"/>
        </a:lt1>
        <a:dk2>
          <a:srgbClr val="7301CB"/>
        </a:dk2>
        <a:lt2>
          <a:srgbClr val="C5C5FF"/>
        </a:lt2>
        <a:accent1>
          <a:srgbClr val="9999FF"/>
        </a:accent1>
        <a:accent2>
          <a:srgbClr val="7000E0"/>
        </a:accent2>
        <a:accent3>
          <a:srgbClr val="BCAAE2"/>
        </a:accent3>
        <a:accent4>
          <a:srgbClr val="DADADA"/>
        </a:accent4>
        <a:accent5>
          <a:srgbClr val="CACAFF"/>
        </a:accent5>
        <a:accent6>
          <a:srgbClr val="6500CB"/>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Клен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Maple</Template>
  <TotalTime>792</TotalTime>
  <Words>962</Words>
  <Application>Microsoft Office PowerPoint</Application>
  <PresentationFormat>Экран (4:3)</PresentationFormat>
  <Paragraphs>120</Paragraphs>
  <Slides>27</Slides>
  <Notes>1</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27</vt:i4>
      </vt:variant>
    </vt:vector>
  </HeadingPairs>
  <TitlesOfParts>
    <vt:vector size="29" baseType="lpstr">
      <vt:lpstr>Клен</vt:lpstr>
      <vt:lpstr>Формула</vt:lpstr>
      <vt:lpstr>Основные научные категории статистики </vt:lpstr>
      <vt:lpstr>Термин «Статистика» употребляется в различных значениях:</vt:lpstr>
      <vt:lpstr>       Статистика – это научная дисциплина, изучающая количественную сторону массовых явлений в связи с их качественным содержанием</vt:lpstr>
      <vt:lpstr>          Общая теория статистики разрабатывает общие принципы и методы статистической методологии. Она включает систему научных понятий, методы обработки статистической информации, методы анализа статистических данных.            Социально – экономическая статистика разрабатывает и анализирует: 1. Обобщающие показатели состояния экономики отраслей национального хозяйства. 2. Структуру, пропорции, взаимосвязи отраслевых показателей. 3. Особенности размещения производительных сил. 4. Состояние и динамику развития материальных, трудовых и финансовых ресурсов.</vt:lpstr>
      <vt:lpstr>Презентация PowerPoint</vt:lpstr>
      <vt:lpstr>1. Статистическая совокупность</vt:lpstr>
      <vt:lpstr>        Специфическим свойством статистической совокупности является массовость единиц, поскольку явление характеризуется массовым процессом и всем многообразием определяющих его причин и форм.         Статистическая совокупность состоит из реально существующих материальных объектов.          Множества совокупностей, различаются по следующим критериям.</vt:lpstr>
      <vt:lpstr>1. Критерий однотипности явления - однородные совокупности - разнородные совокупности </vt:lpstr>
      <vt:lpstr>2. Критерий стабильности.</vt:lpstr>
      <vt:lpstr>2. Единица совокупности </vt:lpstr>
      <vt:lpstr>3. Статистический признак</vt:lpstr>
      <vt:lpstr>Классификация статистических признаков</vt:lpstr>
      <vt:lpstr>4. Статистический показатель</vt:lpstr>
      <vt:lpstr>        Значение показателей является функцией пространства  и  времени.         Статистический показатель обязательно должен указывать на  место   и  время,  когда он был измерен. Например, Численность безработных в РФ в 2011 году.         Статистический показатель строится как обобщение конкретных значений признаков тремя путями:             1. Суммирование абсолютных значений признака (численность населения).             2. Вычисление среднего значения признака (средняя зарплата, средний балл).             3. Вычисление относительных величин (темпы роста, индексы цен).         Статистический показатель может быть плановым, отчетным, прогностическим.         Статистический показатель выражается числом и размерностью.</vt:lpstr>
      <vt:lpstr>        В отличие от  признака статистический показатель получают расчетным путем. </vt:lpstr>
      <vt:lpstr> Абсолютные величины всегда являются именованными числам: 1) натуральные единицы измерения – кг, шт., м, кв.м и т.д.; 2) стоимостные единицы измерения – руб.; 3) трудовые единицы измерения – человеко-дни, человеко-часы. Абсолютные статистические величины широко используют в анализе и прогнозировании состояния и развития явлений общественной жизни.</vt:lpstr>
      <vt:lpstr>   Относительные  показатели - это результат деления двух абсолютных показателей, т.е. – это производный вторичный показатель.    где:   АП1 называется текущим показателем;          АП2 – основание или база сравнения. Относительный показатель служит для: 1) измерения интенсивности развития изучаемого процесса во времени; 2) оценки уровня развития одного явления на фоне других взаимосвязанных с ним явлений; 3) пространственно-территориального сравнения.</vt:lpstr>
      <vt:lpstr>                  Классификация ОП:  1) динамики;  2) плана;  3) реализации плана;  4) структуры;  5) координации;  6) интенсивности уровня экономического развития;  7)сравнения.          Рассмотрим два их этих показателей: 1) ОПД= Текущий показатель / Базисный показатель 4) ОПС= Показатель, характеризующий часть совокупности / Показатель по всей совокупности в целом  </vt:lpstr>
      <vt:lpstr>       Индивидуальные величины характеризуют отдельный объект или отдельную единицу совокупности: предприятие, фирму, банк, домохозяйство.         Индивидуальные абсолютные показатели получают непосредственно в процессе статистического наблюдения как результат замера, взвешивания, подсчета и оценки изучаемого количественного признака.         На основе соотношения двух индивидуаль- ных абсолютных показателей, относящихся к одному и тому же объекту, получают индивидуальный относительный показатель. </vt:lpstr>
      <vt:lpstr>          Сводные показатели характеризуют итоговое значение признака по определенной совокупности единиц, получают их в результате сводки и группировки индивидуальных значений. Сводные показатели характеризуют группу единиц совокупности или всю совокупность в целом. Эти показатели бывают объемные и расчетные. Объемные показатели получают путем сложения значений признака отдельных единиц совокупности. Например, стоимость продукции фирмы – это абсолютный объемный показатель. </vt:lpstr>
      <vt:lpstr>          Например,  абсолютный  объемный показатель (ОФ)  –  стоимость  основных фондов отрасли получают путем сложения стоимости  основных  фондов  всех  k предприятий отрасли:                ОФ=ОФ1+ОФ2+...+ОФК           Численность  персонала   (ЧП)   этих предприятий тоже абсолютный объемный показатель:                ЧП=ЧП1+ЧП2+...+ЧПК</vt:lpstr>
      <vt:lpstr>              Абсолютный объемный показатель может сравниваться с другой абсолютной величиной,  тогда  получают  объемный относительный показатель.     где: ОФ – стоимость основных фондов предприятий отрасли; ЧП – численность персонала предприятий отрасли; П1 – объемный относительный показатель (фондовооруженность).</vt:lpstr>
      <vt:lpstr>         Расчетные показатели вычисляются по  различным  формулам,  используются при решении различных задач анализа. Они делятся на абсолютные и относительные.          Кроме классификации показателей по охвату единиц совокупности и форме выражения существует классификация по временному фактору, т.е. показатели на определенный момент времени. Например, численность студентов на 1 сентября 2011 года, или за определенный период времени, например, товарооборот магазина за месяц.</vt:lpstr>
      <vt:lpstr>          На  отдельном  конкретном  показателе нельзя   делать   выводы   относительно количественной стороны явления. Чтобы всесторонне охарактеризовать явление, рассматривается система показателей.    Система статистических показателей – это совокупность взаимосвязанных показателей, объективно отражающая существующие между явлениями взаимосвязи, она охватывает все стороны жизни общества.       При изучении каждого конкретного явления должна быть сформирована соответствующая система показателей. Связь между ними в этой системе  может  быть  либо  жесткая,  либо стохастическая</vt:lpstr>
      <vt:lpstr>5. Статистическая закономерность</vt:lpstr>
      <vt:lpstr>            Постоянно   действующие   причины придают   изменениям   в   явлениях регулярность, повторяемость, а случайные – вызывают отклонения в этой регулярности.             Статистическая   закономерность предопределяет типичное распределение единиц   статистического   множества  на определенный   момент   времени   под воздействием всех факторов.            Закономерность,  для  которой каждый отдельный элемент является случайным, а в массе случаев проявляет себя как закон, называют статистической закономерностью.</vt:lpstr>
      <vt:lpstr>       Статистическая закономерность имеет в своей  основе  закон  больших  чисел  – понятие из математической статистики.      Суть его в том, что элементы случайности исчезают   при   рассмотрении   достаточно большого   числа   единиц,  и  чем  больше количество единиц рассматривается, тем стабильнее   результат   для   всей   массы единиц.           При этом случайные индивидуальные значения  как  бы   взаимопоглощаются  и обобщающий   показатель   отражает некоторый уровень, характерный для всей совокупности в целом.</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Статистика</dc:title>
  <dc:creator>User</dc:creator>
  <cp:lastModifiedBy>ПК</cp:lastModifiedBy>
  <cp:revision>14</cp:revision>
  <dcterms:created xsi:type="dcterms:W3CDTF">2012-02-26T07:24:42Z</dcterms:created>
  <dcterms:modified xsi:type="dcterms:W3CDTF">2014-04-08T03:46:07Z</dcterms:modified>
</cp:coreProperties>
</file>